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76" r:id="rId5"/>
    <p:sldId id="275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4CCFF1-E007-B41B-63EA-465BA25A4771}" name="Tiina Tanskanen-Kudjoi" initials="TT" userId="S::tiina.tanskanen-kudjoi@opintokeskussivis.fi::034342f5-5e30-4d91-b181-52d4ca2261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806E"/>
    <a:srgbClr val="E6E6E6"/>
    <a:srgbClr val="20816F"/>
    <a:srgbClr val="B6DBA2"/>
    <a:srgbClr val="ECECEC"/>
    <a:srgbClr val="2BB39B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5FAF5-7972-834C-B661-8E1A7115A542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AF1DF-3CAE-6D47-A79F-A3D5A09537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7356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3.png"/><Relationship Id="rId3" Type="http://schemas.openxmlformats.org/officeDocument/2006/relationships/hyperlink" Target="https://www.facebook.com/OpintokeskusSivis/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4.png"/><Relationship Id="rId2" Type="http://schemas.openxmlformats.org/officeDocument/2006/relationships/hyperlink" Target="https://www.ok-sivis.fi/" TargetMode="External"/><Relationship Id="rId16" Type="http://schemas.openxmlformats.org/officeDocument/2006/relationships/image" Target="../media/image13.sv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linkedin.com/company/sivis-study-centre-/" TargetMode="External"/><Relationship Id="rId11" Type="http://schemas.openxmlformats.org/officeDocument/2006/relationships/image" Target="../media/image9.png"/><Relationship Id="rId5" Type="http://schemas.openxmlformats.org/officeDocument/2006/relationships/hyperlink" Target="https://www.youtube.com/SivisNYT" TargetMode="External"/><Relationship Id="rId15" Type="http://schemas.openxmlformats.org/officeDocument/2006/relationships/image" Target="../media/image12.png"/><Relationship Id="rId10" Type="http://schemas.openxmlformats.org/officeDocument/2006/relationships/image" Target="../media/image8.svg"/><Relationship Id="rId4" Type="http://schemas.openxmlformats.org/officeDocument/2006/relationships/hyperlink" Target="https://www.instagram.com/opintokeskussivis/" TargetMode="External"/><Relationship Id="rId9" Type="http://schemas.openxmlformats.org/officeDocument/2006/relationships/image" Target="../media/image7.png"/><Relationship Id="rId14" Type="http://schemas.openxmlformats.org/officeDocument/2006/relationships/image" Target="../media/image11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2C8D44DA-C8E1-1111-C5EB-62958EC52C8A}"/>
              </a:ext>
            </a:extLst>
          </p:cNvPr>
          <p:cNvSpPr/>
          <p:nvPr userDrawn="1"/>
        </p:nvSpPr>
        <p:spPr>
          <a:xfrm>
            <a:off x="0" y="848170"/>
            <a:ext cx="12191999" cy="5161660"/>
          </a:xfrm>
          <a:prstGeom prst="rect">
            <a:avLst/>
          </a:prstGeom>
          <a:solidFill>
            <a:srgbClr val="E6E6E6"/>
          </a:solidFill>
          <a:ln w="9507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E1D179E-CBEB-8A99-AF03-BFE8BDA262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9644" y="6151774"/>
            <a:ext cx="2169104" cy="452078"/>
          </a:xfrm>
          <a:prstGeom prst="rect">
            <a:avLst/>
          </a:prstGeom>
        </p:spPr>
      </p:pic>
      <p:sp>
        <p:nvSpPr>
          <p:cNvPr id="20" name="Kuvan paikkamerkki 19">
            <a:extLst>
              <a:ext uri="{FF2B5EF4-FFF2-40B4-BE49-F238E27FC236}">
                <a16:creationId xmlns:a16="http://schemas.microsoft.com/office/drawing/2014/main" id="{7846D3E4-B36F-B954-F56A-1C94E133EE1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64622" y="302121"/>
            <a:ext cx="4244126" cy="4248068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17" name="Kuvan paikkamerkki 16">
            <a:extLst>
              <a:ext uri="{FF2B5EF4-FFF2-40B4-BE49-F238E27FC236}">
                <a16:creationId xmlns:a16="http://schemas.microsoft.com/office/drawing/2014/main" id="{500B1867-6156-7B3E-1A80-021E41C8E17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997618" y="3288429"/>
            <a:ext cx="2860688" cy="2863345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74A71C0-DBF6-C8D5-D690-E615CA8F9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665" y="1302493"/>
            <a:ext cx="5619849" cy="1712911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kstin paikkamerkki 12">
            <a:extLst>
              <a:ext uri="{FF2B5EF4-FFF2-40B4-BE49-F238E27FC236}">
                <a16:creationId xmlns:a16="http://schemas.microsoft.com/office/drawing/2014/main" id="{9066C6D5-9751-D4E9-7E0E-EF0AFC8195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71764" y="3141082"/>
            <a:ext cx="5009491" cy="1712912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i-FI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3350869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099F44-F7B1-2002-E398-1D34C5CC6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C66D9C3-F91B-92CD-B9E6-9BF7AB746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07437E-B17C-AF10-49A5-FE82421D89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08647E-7923-894B-A965-897A3D10CEFD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B538DE-7F17-E800-3CEF-5EFBF3D0E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8B6ACF-E6DF-6F8D-A0A8-EC3B595B8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D6FF18C-2E1B-0146-9D5C-C9B7688FFA8A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CE97A576-1449-433E-F71E-F198B0B2C1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0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91D225-871A-2DC7-1DEE-F5917D73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4C6812-43FD-373A-F60F-DECA8AE30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6E38318-C567-62A5-DF8D-A2451D7100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192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91D225-871A-2DC7-1DEE-F5917D73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4C6812-43FD-373A-F60F-DECA8AE30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F777F096-5D6A-4495-B4A4-162F61745904}"/>
              </a:ext>
            </a:extLst>
          </p:cNvPr>
          <p:cNvSpPr/>
          <p:nvPr userDrawn="1"/>
        </p:nvSpPr>
        <p:spPr>
          <a:xfrm>
            <a:off x="104171" y="115747"/>
            <a:ext cx="11979799" cy="6632294"/>
          </a:xfrm>
          <a:prstGeom prst="rect">
            <a:avLst/>
          </a:prstGeom>
          <a:noFill/>
          <a:ln w="231775">
            <a:solidFill>
              <a:srgbClr val="F4F4F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EAF5323B-B629-0A43-969F-2C3B5F4F3C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062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0EFD2A64-78F7-26C1-BF9C-5BEB5217EF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  <p:pic>
        <p:nvPicPr>
          <p:cNvPr id="4" name="Kuva 3" descr="Sivis on järjestöjen oppilaitos. Opintokeskus Sivis on valtakunnallinen vapaan sivistystyön oppilaitos. Järjestämme ja toteutamme koulutusta yhdessä jäsenjärjestöjemme kanssa. Toimintaa ohjaava arvomme on aktiivisen kansalaistoiminnan edistäminen. Linkki tallenteelle &quot;Katso tästä Siviksen nykypäivää ja historiaa valottava video&quot;. Infolaatikko: järjestämme vuosittain 80 jäsenjärjestömme kanssa 5 300 koulutusta, joissa on yli 89 000 osallistujaa.&quot; Piirroskuva, jossa rakennuksia ja ihmisiä. Lisäteksti: Opintokeskuksen toimintaa ylläpitää Opintotoiminnan Keskusliitto ry, ja sitä valvovat opetus- ja kulttuuriministeriö sekä Opetushallitus.">
            <a:extLst>
              <a:ext uri="{FF2B5EF4-FFF2-40B4-BE49-F238E27FC236}">
                <a16:creationId xmlns:a16="http://schemas.microsoft.com/office/drawing/2014/main" id="{AC07992D-8587-AC37-598D-8F285D6118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b="9545"/>
          <a:stretch/>
        </p:blipFill>
        <p:spPr>
          <a:xfrm>
            <a:off x="0" y="1874"/>
            <a:ext cx="12192000" cy="620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43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22F648-DD60-B7FC-3BB3-85A55227E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830FBEE-6F2D-4C44-5622-A44FA45928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08647E-7923-894B-A965-897A3D10CEFD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6AA113C-865A-CFCC-D95B-A6DE32B48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F9F0960-AF8F-8107-1C80-1BE40409A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D6FF18C-2E1B-0146-9D5C-C9B7688FFA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1021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E1D179E-CBEB-8A99-AF03-BFE8BDA262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9644" y="6151774"/>
            <a:ext cx="2169104" cy="452078"/>
          </a:xfrm>
          <a:prstGeom prst="rect">
            <a:avLst/>
          </a:prstGeom>
        </p:spPr>
      </p:pic>
      <p:sp>
        <p:nvSpPr>
          <p:cNvPr id="2" name="Suorakulmio 1">
            <a:extLst>
              <a:ext uri="{FF2B5EF4-FFF2-40B4-BE49-F238E27FC236}">
                <a16:creationId xmlns:a16="http://schemas.microsoft.com/office/drawing/2014/main" id="{875ADE8B-8209-99AF-484D-D5FE8FF475DD}"/>
              </a:ext>
            </a:extLst>
          </p:cNvPr>
          <p:cNvSpPr/>
          <p:nvPr userDrawn="1"/>
        </p:nvSpPr>
        <p:spPr>
          <a:xfrm>
            <a:off x="0" y="0"/>
            <a:ext cx="3906982" cy="6858000"/>
          </a:xfrm>
          <a:prstGeom prst="rect">
            <a:avLst/>
          </a:prstGeom>
          <a:solidFill>
            <a:srgbClr val="E6E6E6"/>
          </a:solidFill>
          <a:ln w="9507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fi-FI"/>
          </a:p>
        </p:txBody>
      </p:sp>
      <p:sp>
        <p:nvSpPr>
          <p:cNvPr id="20" name="Kuvan paikkamerkki 19">
            <a:extLst>
              <a:ext uri="{FF2B5EF4-FFF2-40B4-BE49-F238E27FC236}">
                <a16:creationId xmlns:a16="http://schemas.microsoft.com/office/drawing/2014/main" id="{7846D3E4-B36F-B954-F56A-1C94E133EE1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6376" y="857511"/>
            <a:ext cx="5005324" cy="5009973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0317AACB-BBBC-0893-C486-92DEA73A9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0302" y="1922078"/>
            <a:ext cx="5619849" cy="1325563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kstin paikkamerkki 12">
            <a:extLst>
              <a:ext uri="{FF2B5EF4-FFF2-40B4-BE49-F238E27FC236}">
                <a16:creationId xmlns:a16="http://schemas.microsoft.com/office/drawing/2014/main" id="{5877C59F-837C-A4F9-0360-D0034C7E864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00788" y="3344520"/>
            <a:ext cx="5619750" cy="1712912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i-FI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3244210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30F91660-AE95-BBB4-3DBA-7BA6AEDDE3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55082" y="2128044"/>
            <a:ext cx="3733800" cy="3746500"/>
          </a:xfrm>
          <a:prstGeom prst="rect">
            <a:avLst/>
          </a:prstGeom>
        </p:spPr>
      </p:pic>
      <p:sp>
        <p:nvSpPr>
          <p:cNvPr id="7" name="Otsikko 1">
            <a:extLst>
              <a:ext uri="{FF2B5EF4-FFF2-40B4-BE49-F238E27FC236}">
                <a16:creationId xmlns:a16="http://schemas.microsoft.com/office/drawing/2014/main" id="{C1F4E08F-34AF-B8DD-0227-A7EDE9F16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8278091" cy="1325563"/>
          </a:xfrm>
        </p:spPr>
        <p:txBody>
          <a:bodyPr>
            <a:normAutofit/>
          </a:bodyPr>
          <a:lstStyle/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5B4AD21C-0991-515D-7234-A4C87DAF7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72200" cy="4351338"/>
          </a:xfrm>
        </p:spPr>
        <p:txBody>
          <a:bodyPr/>
          <a:lstStyle/>
          <a:p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0624973-1DE1-AA30-78A3-BA404A4667E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  <p:sp>
        <p:nvSpPr>
          <p:cNvPr id="4" name="Tekstin paikkamerkki 17">
            <a:extLst>
              <a:ext uri="{FF2B5EF4-FFF2-40B4-BE49-F238E27FC236}">
                <a16:creationId xmlns:a16="http://schemas.microsoft.com/office/drawing/2014/main" id="{5DE507C6-152A-2837-4108-6664C1C591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5982" y="2266747"/>
            <a:ext cx="3487817" cy="31797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21806E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96801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i 4">
            <a:extLst>
              <a:ext uri="{FF2B5EF4-FFF2-40B4-BE49-F238E27FC236}">
                <a16:creationId xmlns:a16="http://schemas.microsoft.com/office/drawing/2014/main" id="{8C6A0638-6979-8676-9312-ABB5768B7F7B}"/>
              </a:ext>
            </a:extLst>
          </p:cNvPr>
          <p:cNvSpPr/>
          <p:nvPr userDrawn="1"/>
        </p:nvSpPr>
        <p:spPr>
          <a:xfrm>
            <a:off x="9283804" y="2748807"/>
            <a:ext cx="2702875" cy="2702875"/>
          </a:xfrm>
          <a:prstGeom prst="ellipse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C1F4E08F-34AF-B8DD-0227-A7EDE9F16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8278091" cy="1325563"/>
          </a:xfrm>
        </p:spPr>
        <p:txBody>
          <a:bodyPr>
            <a:normAutofit/>
          </a:bodyPr>
          <a:lstStyle/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5B4AD21C-0991-515D-7234-A4C87DAF7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278090" cy="4351338"/>
          </a:xfrm>
        </p:spPr>
        <p:txBody>
          <a:bodyPr/>
          <a:lstStyle/>
          <a:p>
            <a:endParaRPr lang="fi-FI"/>
          </a:p>
        </p:txBody>
      </p:sp>
      <p:sp>
        <p:nvSpPr>
          <p:cNvPr id="2" name="Kuvan paikkamerkki 19">
            <a:extLst>
              <a:ext uri="{FF2B5EF4-FFF2-40B4-BE49-F238E27FC236}">
                <a16:creationId xmlns:a16="http://schemas.microsoft.com/office/drawing/2014/main" id="{F914ECA3-35DC-DBE1-4645-73C290F825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283805" y="2748807"/>
            <a:ext cx="2702874" cy="2705385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6969C599-67EB-DF7D-25CF-CF4D3B3638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98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Ryhmä 9">
            <a:extLst>
              <a:ext uri="{FF2B5EF4-FFF2-40B4-BE49-F238E27FC236}">
                <a16:creationId xmlns:a16="http://schemas.microsoft.com/office/drawing/2014/main" id="{EE57D3C2-3923-5598-C616-9EC422769043}"/>
              </a:ext>
            </a:extLst>
          </p:cNvPr>
          <p:cNvGrpSpPr/>
          <p:nvPr userDrawn="1"/>
        </p:nvGrpSpPr>
        <p:grpSpPr>
          <a:xfrm>
            <a:off x="1150899" y="1143384"/>
            <a:ext cx="8294164" cy="4571231"/>
            <a:chOff x="1562409" y="1154661"/>
            <a:chExt cx="8294164" cy="4571231"/>
          </a:xfrm>
        </p:grpSpPr>
        <p:sp>
          <p:nvSpPr>
            <p:cNvPr id="11" name="Pyöristetty suorakulmio 10">
              <a:extLst>
                <a:ext uri="{FF2B5EF4-FFF2-40B4-BE49-F238E27FC236}">
                  <a16:creationId xmlns:a16="http://schemas.microsoft.com/office/drawing/2014/main" id="{3291AE41-8E3B-ADC9-5E64-7598F1ECF95D}"/>
                </a:ext>
              </a:extLst>
            </p:cNvPr>
            <p:cNvSpPr/>
            <p:nvPr/>
          </p:nvSpPr>
          <p:spPr>
            <a:xfrm>
              <a:off x="1562409" y="1154661"/>
              <a:ext cx="8294164" cy="4548677"/>
            </a:xfrm>
            <a:prstGeom prst="roundRect">
              <a:avLst>
                <a:gd name="adj" fmla="val 6111"/>
              </a:avLst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2" name="Kuva 11">
              <a:extLst>
                <a:ext uri="{FF2B5EF4-FFF2-40B4-BE49-F238E27FC236}">
                  <a16:creationId xmlns:a16="http://schemas.microsoft.com/office/drawing/2014/main" id="{98ADF1B8-AD31-AC9D-1924-7CF7882048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32573" y="4176492"/>
              <a:ext cx="1524000" cy="1549400"/>
            </a:xfrm>
            <a:prstGeom prst="rect">
              <a:avLst/>
            </a:prstGeom>
          </p:spPr>
        </p:pic>
      </p:grpSp>
      <p:sp>
        <p:nvSpPr>
          <p:cNvPr id="14" name="Otsikko 13">
            <a:extLst>
              <a:ext uri="{FF2B5EF4-FFF2-40B4-BE49-F238E27FC236}">
                <a16:creationId xmlns:a16="http://schemas.microsoft.com/office/drawing/2014/main" id="{B84FBD07-00BE-DC77-85E7-0D02F7BB82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3493" y="1328311"/>
            <a:ext cx="7916694" cy="811774"/>
          </a:xfrm>
        </p:spPr>
        <p:txBody>
          <a:bodyPr/>
          <a:lstStyle/>
          <a:p>
            <a:r>
              <a:rPr lang="fi-FI"/>
              <a:t>Kirjoita tähän esityksen sisältö</a:t>
            </a:r>
          </a:p>
        </p:txBody>
      </p:sp>
      <p:sp>
        <p:nvSpPr>
          <p:cNvPr id="18" name="Tekstin paikkamerkki 17">
            <a:extLst>
              <a:ext uri="{FF2B5EF4-FFF2-40B4-BE49-F238E27FC236}">
                <a16:creationId xmlns:a16="http://schemas.microsoft.com/office/drawing/2014/main" id="{2276946A-5323-9C9D-8FBD-EE13FF20CA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3493" y="2266747"/>
            <a:ext cx="7916862" cy="317976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B92377B-0DA6-3355-AC38-7E286CA0782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58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Ryhmä 9">
            <a:extLst>
              <a:ext uri="{FF2B5EF4-FFF2-40B4-BE49-F238E27FC236}">
                <a16:creationId xmlns:a16="http://schemas.microsoft.com/office/drawing/2014/main" id="{EE57D3C2-3923-5598-C616-9EC422769043}"/>
              </a:ext>
            </a:extLst>
          </p:cNvPr>
          <p:cNvGrpSpPr/>
          <p:nvPr userDrawn="1"/>
        </p:nvGrpSpPr>
        <p:grpSpPr>
          <a:xfrm>
            <a:off x="1150899" y="1143384"/>
            <a:ext cx="8294164" cy="4571231"/>
            <a:chOff x="1562409" y="1154661"/>
            <a:chExt cx="8294164" cy="4571231"/>
          </a:xfrm>
        </p:grpSpPr>
        <p:sp>
          <p:nvSpPr>
            <p:cNvPr id="11" name="Pyöristetty suorakulmio 10">
              <a:extLst>
                <a:ext uri="{FF2B5EF4-FFF2-40B4-BE49-F238E27FC236}">
                  <a16:creationId xmlns:a16="http://schemas.microsoft.com/office/drawing/2014/main" id="{3291AE41-8E3B-ADC9-5E64-7598F1ECF95D}"/>
                </a:ext>
              </a:extLst>
            </p:cNvPr>
            <p:cNvSpPr/>
            <p:nvPr/>
          </p:nvSpPr>
          <p:spPr>
            <a:xfrm>
              <a:off x="1562409" y="1154661"/>
              <a:ext cx="8294164" cy="4548677"/>
            </a:xfrm>
            <a:prstGeom prst="roundRect">
              <a:avLst>
                <a:gd name="adj" fmla="val 6111"/>
              </a:avLst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2" name="Kuva 11">
              <a:extLst>
                <a:ext uri="{FF2B5EF4-FFF2-40B4-BE49-F238E27FC236}">
                  <a16:creationId xmlns:a16="http://schemas.microsoft.com/office/drawing/2014/main" id="{98ADF1B8-AD31-AC9D-1924-7CF7882048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32573" y="4176492"/>
              <a:ext cx="1524000" cy="1549400"/>
            </a:xfrm>
            <a:prstGeom prst="rect">
              <a:avLst/>
            </a:prstGeom>
          </p:spPr>
        </p:pic>
      </p:grpSp>
      <p:sp>
        <p:nvSpPr>
          <p:cNvPr id="18" name="Tekstin paikkamerkki 17">
            <a:extLst>
              <a:ext uri="{FF2B5EF4-FFF2-40B4-BE49-F238E27FC236}">
                <a16:creationId xmlns:a16="http://schemas.microsoft.com/office/drawing/2014/main" id="{2276946A-5323-9C9D-8FBD-EE13FF20CA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3493" y="1352145"/>
            <a:ext cx="7916862" cy="409436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4485E2F9-26A1-E3F1-2A86-53C90F1A045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7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dian paikkamerkki 7">
            <a:extLst>
              <a:ext uri="{FF2B5EF4-FFF2-40B4-BE49-F238E27FC236}">
                <a16:creationId xmlns:a16="http://schemas.microsoft.com/office/drawing/2014/main" id="{1DBB404B-086B-E9E6-AC74-5AAE1D4AF8ED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814387" y="1088019"/>
            <a:ext cx="10563225" cy="5113549"/>
          </a:xfrm>
        </p:spPr>
        <p:txBody>
          <a:bodyPr/>
          <a:lstStyle/>
          <a:p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84B4583E-2176-6008-2B35-9F0B0B7478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  <p:sp>
        <p:nvSpPr>
          <p:cNvPr id="10" name="Otsikko 1">
            <a:extLst>
              <a:ext uri="{FF2B5EF4-FFF2-40B4-BE49-F238E27FC236}">
                <a16:creationId xmlns:a16="http://schemas.microsoft.com/office/drawing/2014/main" id="{29DEDE88-D5AF-5F87-FE0F-BF6D0600B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387" y="365125"/>
            <a:ext cx="8278091" cy="722894"/>
          </a:xfrm>
        </p:spPr>
        <p:txBody>
          <a:bodyPr>
            <a:normAutofit/>
          </a:bodyPr>
          <a:lstStyle/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65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yöristetty suorakulmio 2">
            <a:hlinkClick r:id="rId2"/>
            <a:extLst>
              <a:ext uri="{FF2B5EF4-FFF2-40B4-BE49-F238E27FC236}">
                <a16:creationId xmlns:a16="http://schemas.microsoft.com/office/drawing/2014/main" id="{BAE1F700-1BD6-E657-9F0F-B6D536E7898C}"/>
              </a:ext>
            </a:extLst>
          </p:cNvPr>
          <p:cNvSpPr/>
          <p:nvPr userDrawn="1"/>
        </p:nvSpPr>
        <p:spPr>
          <a:xfrm>
            <a:off x="5396306" y="4232771"/>
            <a:ext cx="4001351" cy="1034447"/>
          </a:xfrm>
          <a:prstGeom prst="roundRect">
            <a:avLst>
              <a:gd name="adj" fmla="val 10861"/>
            </a:avLst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Pyöristetty suorakulmio 5">
            <a:hlinkClick r:id="rId3"/>
            <a:extLst>
              <a:ext uri="{FF2B5EF4-FFF2-40B4-BE49-F238E27FC236}">
                <a16:creationId xmlns:a16="http://schemas.microsoft.com/office/drawing/2014/main" id="{83A0C7AF-64AB-AED6-F268-51743E5F3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130901" y="2599305"/>
            <a:ext cx="2324017" cy="1021404"/>
          </a:xfrm>
          <a:prstGeom prst="roundRect">
            <a:avLst>
              <a:gd name="adj" fmla="val 10861"/>
            </a:avLst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Pyöristetty suorakulmio 9">
            <a:hlinkClick r:id="rId4"/>
            <a:extLst>
              <a:ext uri="{FF2B5EF4-FFF2-40B4-BE49-F238E27FC236}">
                <a16:creationId xmlns:a16="http://schemas.microsoft.com/office/drawing/2014/main" id="{673CC090-3375-D447-C20A-AFD167529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71345" y="2595684"/>
            <a:ext cx="2324017" cy="1038356"/>
          </a:xfrm>
          <a:prstGeom prst="roundRect">
            <a:avLst>
              <a:gd name="adj" fmla="val 10861"/>
            </a:avLst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Pyöristetty suorakulmio 10">
            <a:hlinkClick r:id="rId5"/>
            <a:extLst>
              <a:ext uri="{FF2B5EF4-FFF2-40B4-BE49-F238E27FC236}">
                <a16:creationId xmlns:a16="http://schemas.microsoft.com/office/drawing/2014/main" id="{7AEC70FE-7490-80DD-1A3F-DA06F23490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299758" y="4232771"/>
            <a:ext cx="1674936" cy="1038356"/>
          </a:xfrm>
          <a:prstGeom prst="roundRect">
            <a:avLst>
              <a:gd name="adj" fmla="val 10861"/>
            </a:avLst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Pyöristetty suorakulmio 11">
            <a:hlinkClick r:id="rId6"/>
            <a:extLst>
              <a:ext uri="{FF2B5EF4-FFF2-40B4-BE49-F238E27FC236}">
                <a16:creationId xmlns:a16="http://schemas.microsoft.com/office/drawing/2014/main" id="{A5307138-D302-0E40-9AD4-95382E8C2BB8}"/>
              </a:ext>
            </a:extLst>
          </p:cNvPr>
          <p:cNvSpPr/>
          <p:nvPr userDrawn="1"/>
        </p:nvSpPr>
        <p:spPr>
          <a:xfrm>
            <a:off x="7804939" y="2599722"/>
            <a:ext cx="2324017" cy="1038357"/>
          </a:xfrm>
          <a:prstGeom prst="roundRect">
            <a:avLst>
              <a:gd name="adj" fmla="val 10861"/>
            </a:avLst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4" name="Kuva 23">
            <a:extLst>
              <a:ext uri="{FF2B5EF4-FFF2-40B4-BE49-F238E27FC236}">
                <a16:creationId xmlns:a16="http://schemas.microsoft.com/office/drawing/2014/main" id="{518A2190-CD38-0355-7041-17D611179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702748" y="2339622"/>
            <a:ext cx="528397" cy="528397"/>
          </a:xfrm>
          <a:prstGeom prst="rect">
            <a:avLst/>
          </a:prstGeom>
        </p:spPr>
      </p:pic>
      <p:pic>
        <p:nvPicPr>
          <p:cNvPr id="25" name="Kuva 24">
            <a:extLst>
              <a:ext uri="{FF2B5EF4-FFF2-40B4-BE49-F238E27FC236}">
                <a16:creationId xmlns:a16="http://schemas.microsoft.com/office/drawing/2014/main" id="{1B35D653-BC2D-70BC-2CB3-0E265FE19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034598" y="2321842"/>
            <a:ext cx="530321" cy="530321"/>
          </a:xfrm>
          <a:prstGeom prst="rect">
            <a:avLst/>
          </a:prstGeom>
        </p:spPr>
      </p:pic>
      <p:pic>
        <p:nvPicPr>
          <p:cNvPr id="26" name="Kuva 25">
            <a:extLst>
              <a:ext uri="{FF2B5EF4-FFF2-40B4-BE49-F238E27FC236}">
                <a16:creationId xmlns:a16="http://schemas.microsoft.com/office/drawing/2014/main" id="{37A42371-A791-836E-29B7-34E196D8D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866369" y="2295631"/>
            <a:ext cx="530320" cy="530320"/>
          </a:xfrm>
          <a:prstGeom prst="rect">
            <a:avLst/>
          </a:prstGeom>
        </p:spPr>
      </p:pic>
      <p:pic>
        <p:nvPicPr>
          <p:cNvPr id="27" name="Kuva 26">
            <a:extLst>
              <a:ext uri="{FF2B5EF4-FFF2-40B4-BE49-F238E27FC236}">
                <a16:creationId xmlns:a16="http://schemas.microsoft.com/office/drawing/2014/main" id="{E6E0E4A3-087F-F79E-65A5-0C10B3305F5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1039" y="6257133"/>
            <a:ext cx="1543905" cy="321776"/>
          </a:xfrm>
          <a:prstGeom prst="rect">
            <a:avLst/>
          </a:prstGeom>
        </p:spPr>
      </p:pic>
      <p:pic>
        <p:nvPicPr>
          <p:cNvPr id="28" name="Kuva 27">
            <a:extLst>
              <a:ext uri="{FF2B5EF4-FFF2-40B4-BE49-F238E27FC236}">
                <a16:creationId xmlns:a16="http://schemas.microsoft.com/office/drawing/2014/main" id="{7456E18C-2CD6-D72B-B128-49F761C61B2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938932" y="-9035"/>
            <a:ext cx="1257859" cy="2470794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700AF66B-92EB-8F63-9F1B-63591FCA986D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 flipV="1">
            <a:off x="7132898" y="3964649"/>
            <a:ext cx="528165" cy="528165"/>
          </a:xfrm>
          <a:prstGeom prst="rect">
            <a:avLst/>
          </a:prstGeom>
        </p:spPr>
      </p:pic>
      <p:pic>
        <p:nvPicPr>
          <p:cNvPr id="29" name="Kuva 28" descr="Kuva, joka sisältää kohteen Grafiikka, symboli, clipart&#10;&#10;Tekoälyn generoima sisältö voi olla virheellistä.">
            <a:extLst>
              <a:ext uri="{FF2B5EF4-FFF2-40B4-BE49-F238E27FC236}">
                <a16:creationId xmlns:a16="http://schemas.microsoft.com/office/drawing/2014/main" id="{339791E1-1881-9A95-BA9B-4C089BDD13BB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rcRect t="4462" b="4843"/>
          <a:stretch/>
        </p:blipFill>
        <p:spPr>
          <a:xfrm>
            <a:off x="3872626" y="3988752"/>
            <a:ext cx="529200" cy="47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88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2C8D44DA-C8E1-1111-C5EB-62958EC52C8A}"/>
              </a:ext>
            </a:extLst>
          </p:cNvPr>
          <p:cNvSpPr/>
          <p:nvPr userDrawn="1"/>
        </p:nvSpPr>
        <p:spPr>
          <a:xfrm>
            <a:off x="0" y="848170"/>
            <a:ext cx="12191999" cy="5161660"/>
          </a:xfrm>
          <a:prstGeom prst="rect">
            <a:avLst/>
          </a:prstGeom>
          <a:solidFill>
            <a:srgbClr val="E6E6E6"/>
          </a:solidFill>
          <a:ln w="9507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E1D179E-CBEB-8A99-AF03-BFE8BDA262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9644" y="6151774"/>
            <a:ext cx="2169104" cy="452078"/>
          </a:xfrm>
          <a:prstGeom prst="rect">
            <a:avLst/>
          </a:prstGeom>
        </p:spPr>
      </p:pic>
      <p:sp>
        <p:nvSpPr>
          <p:cNvPr id="20" name="Kuvan paikkamerkki 19">
            <a:extLst>
              <a:ext uri="{FF2B5EF4-FFF2-40B4-BE49-F238E27FC236}">
                <a16:creationId xmlns:a16="http://schemas.microsoft.com/office/drawing/2014/main" id="{7846D3E4-B36F-B954-F56A-1C94E133EE1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2138" y="302121"/>
            <a:ext cx="4244126" cy="4248068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17" name="Kuvan paikkamerkki 16">
            <a:extLst>
              <a:ext uri="{FF2B5EF4-FFF2-40B4-BE49-F238E27FC236}">
                <a16:creationId xmlns:a16="http://schemas.microsoft.com/office/drawing/2014/main" id="{500B1867-6156-7B3E-1A80-021E41C8E17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965660" y="3288429"/>
            <a:ext cx="2860688" cy="2863345"/>
          </a:xfrm>
          <a:custGeom>
            <a:avLst/>
            <a:gdLst>
              <a:gd name="connsiteX0" fmla="*/ 2062616 w 4125233"/>
              <a:gd name="connsiteY0" fmla="*/ 0 h 4125233"/>
              <a:gd name="connsiteX1" fmla="*/ 4125233 w 4125233"/>
              <a:gd name="connsiteY1" fmla="*/ 2062616 h 4125233"/>
              <a:gd name="connsiteX2" fmla="*/ 2062616 w 4125233"/>
              <a:gd name="connsiteY2" fmla="*/ 4125233 h 4125233"/>
              <a:gd name="connsiteX3" fmla="*/ 0 w 4125233"/>
              <a:gd name="connsiteY3" fmla="*/ 2062616 h 4125233"/>
              <a:gd name="connsiteX4" fmla="*/ 2062616 w 4125233"/>
              <a:gd name="connsiteY4" fmla="*/ 0 h 4125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5233" h="4125233">
                <a:moveTo>
                  <a:pt x="2062616" y="0"/>
                </a:moveTo>
                <a:cubicBezTo>
                  <a:pt x="3201768" y="0"/>
                  <a:pt x="4125233" y="923465"/>
                  <a:pt x="4125233" y="2062616"/>
                </a:cubicBezTo>
                <a:cubicBezTo>
                  <a:pt x="4125233" y="3201768"/>
                  <a:pt x="3201768" y="4125233"/>
                  <a:pt x="2062616" y="4125233"/>
                </a:cubicBezTo>
                <a:cubicBezTo>
                  <a:pt x="923465" y="4125233"/>
                  <a:pt x="0" y="3201768"/>
                  <a:pt x="0" y="2062616"/>
                </a:cubicBezTo>
                <a:cubicBezTo>
                  <a:pt x="0" y="923465"/>
                  <a:pt x="923465" y="0"/>
                  <a:pt x="2062616" y="0"/>
                </a:cubicBezTo>
                <a:close/>
              </a:path>
            </a:pathLst>
          </a:custGeom>
          <a:solidFill>
            <a:schemeClr val="bg1"/>
          </a:solidFill>
          <a:ln w="152400"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BF1DDD0-1697-312E-3E80-9BEBF0EBA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0302" y="1922078"/>
            <a:ext cx="5619849" cy="1325563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endParaRPr lang="fi-FI" sz="3600">
              <a:solidFill>
                <a:srgbClr val="2180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kstin paikkamerkki 12">
            <a:extLst>
              <a:ext uri="{FF2B5EF4-FFF2-40B4-BE49-F238E27FC236}">
                <a16:creationId xmlns:a16="http://schemas.microsoft.com/office/drawing/2014/main" id="{DBCB8D2C-9D46-2B63-42C4-44228AF63A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00788" y="3344520"/>
            <a:ext cx="5619750" cy="1712912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i-FI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178105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A53E30B-53FF-F08D-66C1-6AC1EACCC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0900552-FF00-D47D-90A8-53CFA30F0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22903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4" r:id="rId4"/>
    <p:sldLayoutId id="2147483651" r:id="rId5"/>
    <p:sldLayoutId id="2147483666" r:id="rId6"/>
    <p:sldLayoutId id="2147483655" r:id="rId7"/>
    <p:sldLayoutId id="2147483667" r:id="rId8"/>
    <p:sldLayoutId id="2147483665" r:id="rId9"/>
    <p:sldLayoutId id="2147483649" r:id="rId10"/>
    <p:sldLayoutId id="2147483650" r:id="rId11"/>
    <p:sldLayoutId id="2147483663" r:id="rId12"/>
    <p:sldLayoutId id="2147483668" r:id="rId13"/>
    <p:sldLayoutId id="214748365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1806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DB1C11EC-7E41-DF24-EE0B-19CB05C7AF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927" y="0"/>
            <a:ext cx="121959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16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53301C-AE3D-6A28-D05B-C149837B9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Osallistujan ohje tekoälyn käyttöön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658BB2-32EA-0664-A0FF-E7AB5A7C0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/>
              <a:t>Tekoälyn – esimerkiksi </a:t>
            </a:r>
            <a:r>
              <a:rPr lang="fi-FI" dirty="0" err="1"/>
              <a:t>ChatGPT:n</a:t>
            </a:r>
            <a:r>
              <a:rPr lang="fi-FI" dirty="0"/>
              <a:t>, </a:t>
            </a:r>
            <a:r>
              <a:rPr lang="fi-FI" dirty="0" err="1"/>
              <a:t>Copilotin</a:t>
            </a:r>
            <a:r>
              <a:rPr lang="fi-FI" dirty="0"/>
              <a:t> ja </a:t>
            </a:r>
            <a:r>
              <a:rPr lang="fi-FI" dirty="0" err="1"/>
              <a:t>SivisKampuksen</a:t>
            </a:r>
            <a:r>
              <a:rPr lang="fi-FI" dirty="0"/>
              <a:t> tekoälyn </a:t>
            </a:r>
            <a:r>
              <a:rPr lang="en-GB" dirty="0"/>
              <a:t>–</a:t>
            </a:r>
            <a:r>
              <a:rPr lang="fi-FI" dirty="0"/>
              <a:t> vastuullinen käyttö koulutuksessa on sallittu.</a:t>
            </a:r>
            <a:endParaRPr lang="fi-FI" dirty="0">
              <a:ea typeface="Calibri"/>
              <a:cs typeface="Calibri"/>
            </a:endParaRPr>
          </a:p>
          <a:p>
            <a:pPr lvl="0"/>
            <a:r>
              <a:rPr lang="fi-FI" dirty="0"/>
              <a:t>Kerro tekoälyn käytöstä niin, että käy selkeästi ilmi, miten tekoälyä on hyödynnetty ja mitä työkalua käytetty. Esim. ”Pyydetty </a:t>
            </a:r>
            <a:r>
              <a:rPr lang="fi-FI" dirty="0" err="1"/>
              <a:t>ChatGPT:tä</a:t>
            </a:r>
            <a:r>
              <a:rPr lang="fi-FI" dirty="0"/>
              <a:t> ideoimaan kokouskäytäntöjen kehittämistä käyttämällä lähteenä </a:t>
            </a:r>
            <a:r>
              <a:rPr lang="fi-FI" dirty="0" err="1"/>
              <a:t>Siviksen</a:t>
            </a:r>
            <a:r>
              <a:rPr lang="fi-FI" dirty="0"/>
              <a:t> Kokouskäytännöt-materiaalia.”</a:t>
            </a:r>
          </a:p>
          <a:p>
            <a:r>
              <a:rPr lang="fi-FI" dirty="0"/>
              <a:t>Olet itse vastuussa vastaustesi sisällöstä.</a:t>
            </a:r>
            <a:endParaRPr lang="fi-FI" dirty="0">
              <a:ea typeface="Calibri"/>
              <a:cs typeface="Calibri"/>
            </a:endParaRPr>
          </a:p>
          <a:p>
            <a:pPr lvl="0"/>
            <a:r>
              <a:rPr lang="fi-FI" dirty="0"/>
              <a:t>Älä käytä tekoälyä lähdeviitteenä.</a:t>
            </a:r>
          </a:p>
          <a:p>
            <a:pPr lvl="0"/>
            <a:r>
              <a:rPr lang="fi-FI" dirty="0"/>
              <a:t>Mieti tarkkaan, mihin käytät tekoälyä, koska se kuluttaa paljon energiaa.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3841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Mukautetut 8">
      <a:dk1>
        <a:srgbClr val="000000"/>
      </a:dk1>
      <a:lt1>
        <a:srgbClr val="FFFFFF"/>
      </a:lt1>
      <a:dk2>
        <a:srgbClr val="676969"/>
      </a:dk2>
      <a:lt2>
        <a:srgbClr val="F4F4F4"/>
      </a:lt2>
      <a:accent1>
        <a:srgbClr val="2CB29A"/>
      </a:accent1>
      <a:accent2>
        <a:srgbClr val="B5DA9F"/>
      </a:accent2>
      <a:accent3>
        <a:srgbClr val="DBEF03"/>
      </a:accent3>
      <a:accent4>
        <a:srgbClr val="67C1DB"/>
      </a:accent4>
      <a:accent5>
        <a:srgbClr val="A78DC1"/>
      </a:accent5>
      <a:accent6>
        <a:srgbClr val="FE8D66"/>
      </a:accent6>
      <a:hlink>
        <a:srgbClr val="20816F"/>
      </a:hlink>
      <a:folHlink>
        <a:srgbClr val="20816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1EB590A03809F43B0D6A53ADC4673A8" ma:contentTypeVersion="18" ma:contentTypeDescription="Luo uusi asiakirja." ma:contentTypeScope="" ma:versionID="3ff15d0ed53dee2c43f4a685ab696b90">
  <xsd:schema xmlns:xsd="http://www.w3.org/2001/XMLSchema" xmlns:xs="http://www.w3.org/2001/XMLSchema" xmlns:p="http://schemas.microsoft.com/office/2006/metadata/properties" xmlns:ns2="38512fea-10cc-46a5-aef5-1e41ca41c1a4" xmlns:ns3="f3d14fa2-1990-44b5-87c5-d0ff7bd09e81" targetNamespace="http://schemas.microsoft.com/office/2006/metadata/properties" ma:root="true" ma:fieldsID="cb3b4e1824daa5883ad6a81f5aece09e" ns2:_="" ns3:_="">
    <xsd:import namespace="38512fea-10cc-46a5-aef5-1e41ca41c1a4"/>
    <xsd:import namespace="f3d14fa2-1990-44b5-87c5-d0ff7bd09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512fea-10cc-46a5-aef5-1e41ca41c1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Kuvien tunnisteet" ma:readOnly="false" ma:fieldId="{5cf76f15-5ced-4ddc-b409-7134ff3c332f}" ma:taxonomyMulti="true" ma:sspId="d15780f3-81b2-4b48-a80c-af1c904f8f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d14fa2-1990-44b5-87c5-d0ff7bd09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2496616-0014-477a-a76d-8fe38b3b89bf}" ma:internalName="TaxCatchAll" ma:showField="CatchAllData" ma:web="f3d14fa2-1990-44b5-87c5-d0ff7bd09e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512fea-10cc-46a5-aef5-1e41ca41c1a4">
      <Terms xmlns="http://schemas.microsoft.com/office/infopath/2007/PartnerControls"/>
    </lcf76f155ced4ddcb4097134ff3c332f>
    <TaxCatchAll xmlns="f3d14fa2-1990-44b5-87c5-d0ff7bd09e81" xsi:nil="true"/>
  </documentManagement>
</p:properties>
</file>

<file path=customXml/itemProps1.xml><?xml version="1.0" encoding="utf-8"?>
<ds:datastoreItem xmlns:ds="http://schemas.openxmlformats.org/officeDocument/2006/customXml" ds:itemID="{13F8E9E9-31FB-423B-993B-6052902DD703}">
  <ds:schemaRefs>
    <ds:schemaRef ds:uri="38512fea-10cc-46a5-aef5-1e41ca41c1a4"/>
    <ds:schemaRef ds:uri="f3d14fa2-1990-44b5-87c5-d0ff7bd09e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4419F3F-FCD7-40A8-87C4-1CA26DFB91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6BD787-B3F9-447C-B2A8-E94AC5D94054}">
  <ds:schemaRefs>
    <ds:schemaRef ds:uri="f3d14fa2-1990-44b5-87c5-d0ff7bd09e81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38512fea-10cc-46a5-aef5-1e41ca41c1a4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80</Words>
  <Application>Microsoft Office PowerPoint</Application>
  <PresentationFormat>Laajakuva</PresentationFormat>
  <Paragraphs>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PowerPoint-esitys</vt:lpstr>
      <vt:lpstr>Osallistujan ohje tekoälyn käyttöön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Opintokeskus Sivis</dc:creator>
  <cp:lastModifiedBy>Carolina Rebhan</cp:lastModifiedBy>
  <cp:revision>2</cp:revision>
  <dcterms:created xsi:type="dcterms:W3CDTF">2023-08-23T07:34:37Z</dcterms:created>
  <dcterms:modified xsi:type="dcterms:W3CDTF">2026-04-02T06:55:41Z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0x01010071EB590A03809F43B0D6A53ADC4673A8</vt:lpwstr>
  </property>
  <property fmtid="{D5CDD505-2E9C-101B-9397-08002B2CF9AE}" pid="3" name="MediaServiceImageTags">
    <vt:lpwstr/>
  </property>
</Properties>
</file>