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B_8BD1253A.xml" ContentType="application/vnd.ms-powerpoint.comments+xml"/>
  <Override PartName="/ppt/notesSlides/notesSlide4.xml" ContentType="application/vnd.openxmlformats-officedocument.presentationml.notesSlide+xml"/>
  <Override PartName="/ppt/comments/modernComment_11C_C4A1351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E_A429D400.xml" ContentType="application/vnd.ms-powerpoint.comments+xml"/>
  <Override PartName="/ppt/comments/modernComment_11F_E6E9DF0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9_DC847EBB.xml" ContentType="application/vnd.ms-powerpoint.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60" r:id="rId5"/>
    <p:sldId id="281" r:id="rId6"/>
    <p:sldId id="282" r:id="rId7"/>
    <p:sldId id="283" r:id="rId8"/>
    <p:sldId id="284" r:id="rId9"/>
    <p:sldId id="519" r:id="rId10"/>
    <p:sldId id="286" r:id="rId11"/>
    <p:sldId id="287" r:id="rId12"/>
    <p:sldId id="288" r:id="rId13"/>
    <p:sldId id="289" r:id="rId14"/>
    <p:sldId id="518" r:id="rId15"/>
    <p:sldId id="290" r:id="rId16"/>
    <p:sldId id="293" r:id="rId17"/>
    <p:sldId id="292" r:id="rId18"/>
    <p:sldId id="297" r:id="rId19"/>
    <p:sldId id="294" r:id="rId20"/>
    <p:sldId id="295" r:id="rId21"/>
    <p:sldId id="296" r:id="rId22"/>
    <p:sldId id="514"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D0BC2F-5943-1CEF-128E-3DB10D438198}" name="Sanna Saarimaa" initials="SS" userId="S::sanna.saarimaa@opintokeskussivis.fi::91048f46-3091-4549-bf64-9544b26b3d5c" providerId="AD"/>
  <p188:author id="{B37E3B6B-D995-4863-3A32-681E0131C217}" name="Eeva Jeronen" initials="EJ" userId="S::eeva.jeronen@ok-sivis.fi::c9871c96-fc35-4f00-861d-4a48dea25c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BA2"/>
    <a:srgbClr val="21806E"/>
    <a:srgbClr val="E6E6E6"/>
    <a:srgbClr val="20816F"/>
    <a:srgbClr val="ECECEC"/>
    <a:srgbClr val="2BB39B"/>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B7598-D127-4ECC-98F8-B98E8DF7CE1E}" v="2" dt="2024-12-19T12:26:07.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Rasinkangas" userId="00cf5f2e-fef1-4ffe-8178-20dc454dabb0" providerId="ADAL" clId="{93DB7598-D127-4ECC-98F8-B98E8DF7CE1E}"/>
    <pc:docChg chg="custSel modSld">
      <pc:chgData name="Elisa Rasinkangas" userId="00cf5f2e-fef1-4ffe-8178-20dc454dabb0" providerId="ADAL" clId="{93DB7598-D127-4ECC-98F8-B98E8DF7CE1E}" dt="2024-12-19T12:26:44.650" v="26" actId="1076"/>
      <pc:docMkLst>
        <pc:docMk/>
      </pc:docMkLst>
      <pc:sldChg chg="modSp mod">
        <pc:chgData name="Elisa Rasinkangas" userId="00cf5f2e-fef1-4ffe-8178-20dc454dabb0" providerId="ADAL" clId="{93DB7598-D127-4ECC-98F8-B98E8DF7CE1E}" dt="2024-12-19T11:00:47.952" v="0" actId="1076"/>
        <pc:sldMkLst>
          <pc:docMk/>
          <pc:sldMk cId="1445011560" sldId="281"/>
        </pc:sldMkLst>
        <pc:spChg chg="mod">
          <ac:chgData name="Elisa Rasinkangas" userId="00cf5f2e-fef1-4ffe-8178-20dc454dabb0" providerId="ADAL" clId="{93DB7598-D127-4ECC-98F8-B98E8DF7CE1E}" dt="2024-12-19T11:00:47.952" v="0" actId="1076"/>
          <ac:spMkLst>
            <pc:docMk/>
            <pc:sldMk cId="1445011560" sldId="281"/>
            <ac:spMk id="3" creationId="{B9270C0C-5C63-B7AD-3AC3-F8CEF045D180}"/>
          </ac:spMkLst>
        </pc:spChg>
      </pc:sldChg>
      <pc:sldChg chg="modSp mod">
        <pc:chgData name="Elisa Rasinkangas" userId="00cf5f2e-fef1-4ffe-8178-20dc454dabb0" providerId="ADAL" clId="{93DB7598-D127-4ECC-98F8-B98E8DF7CE1E}" dt="2024-12-19T11:00:55.770" v="1" actId="1076"/>
        <pc:sldMkLst>
          <pc:docMk/>
          <pc:sldMk cId="1255577876" sldId="282"/>
        </pc:sldMkLst>
        <pc:spChg chg="mod">
          <ac:chgData name="Elisa Rasinkangas" userId="00cf5f2e-fef1-4ffe-8178-20dc454dabb0" providerId="ADAL" clId="{93DB7598-D127-4ECC-98F8-B98E8DF7CE1E}" dt="2024-12-19T11:00:55.770" v="1" actId="1076"/>
          <ac:spMkLst>
            <pc:docMk/>
            <pc:sldMk cId="1255577876" sldId="282"/>
            <ac:spMk id="3" creationId="{0BF90057-87A7-BE8F-7899-8A2676D49C5D}"/>
          </ac:spMkLst>
        </pc:spChg>
      </pc:sldChg>
      <pc:sldChg chg="modSp mod">
        <pc:chgData name="Elisa Rasinkangas" userId="00cf5f2e-fef1-4ffe-8178-20dc454dabb0" providerId="ADAL" clId="{93DB7598-D127-4ECC-98F8-B98E8DF7CE1E}" dt="2024-12-19T11:01:39.420" v="4" actId="732"/>
        <pc:sldMkLst>
          <pc:docMk/>
          <pc:sldMk cId="2754204672" sldId="286"/>
        </pc:sldMkLst>
        <pc:spChg chg="mod">
          <ac:chgData name="Elisa Rasinkangas" userId="00cf5f2e-fef1-4ffe-8178-20dc454dabb0" providerId="ADAL" clId="{93DB7598-D127-4ECC-98F8-B98E8DF7CE1E}" dt="2024-12-19T11:01:19.642" v="2" actId="1076"/>
          <ac:spMkLst>
            <pc:docMk/>
            <pc:sldMk cId="2754204672" sldId="286"/>
            <ac:spMk id="6" creationId="{44F5D6C8-B369-EED5-D503-A0FEB13A81D0}"/>
          </ac:spMkLst>
        </pc:spChg>
        <pc:picChg chg="mod modCrop">
          <ac:chgData name="Elisa Rasinkangas" userId="00cf5f2e-fef1-4ffe-8178-20dc454dabb0" providerId="ADAL" clId="{93DB7598-D127-4ECC-98F8-B98E8DF7CE1E}" dt="2024-12-19T11:01:39.420" v="4" actId="732"/>
          <ac:picMkLst>
            <pc:docMk/>
            <pc:sldMk cId="2754204672" sldId="286"/>
            <ac:picMk id="5" creationId="{D5749A09-544F-DED4-AB4A-944A14174469}"/>
          </ac:picMkLst>
        </pc:picChg>
      </pc:sldChg>
      <pc:sldChg chg="modSp mod modCm">
        <pc:chgData name="Elisa Rasinkangas" userId="00cf5f2e-fef1-4ffe-8178-20dc454dabb0" providerId="ADAL" clId="{93DB7598-D127-4ECC-98F8-B98E8DF7CE1E}" dt="2024-12-19T12:25:59.625" v="24" actId="20577"/>
        <pc:sldMkLst>
          <pc:docMk/>
          <pc:sldMk cId="3874086656" sldId="287"/>
        </pc:sldMkLst>
        <pc:spChg chg="mod">
          <ac:chgData name="Elisa Rasinkangas" userId="00cf5f2e-fef1-4ffe-8178-20dc454dabb0" providerId="ADAL" clId="{93DB7598-D127-4ECC-98F8-B98E8DF7CE1E}" dt="2024-12-19T12:25:59.625" v="24" actId="20577"/>
          <ac:spMkLst>
            <pc:docMk/>
            <pc:sldMk cId="3874086656" sldId="287"/>
            <ac:spMk id="3" creationId="{1EF5965A-21A7-AE87-1A0A-C83588279FC5}"/>
          </ac:spMkLst>
        </pc:spChg>
        <pc:extLst>
          <p:ext xmlns:p="http://schemas.openxmlformats.org/presentationml/2006/main" uri="{D6D511B9-2390-475A-947B-AFAB55BFBCF1}">
            <pc226:cmChg xmlns:pc226="http://schemas.microsoft.com/office/powerpoint/2022/06/main/command" chg="mod">
              <pc226:chgData name="Elisa Rasinkangas" userId="00cf5f2e-fef1-4ffe-8178-20dc454dabb0" providerId="ADAL" clId="{93DB7598-D127-4ECC-98F8-B98E8DF7CE1E}" dt="2024-12-19T12:25:59.625" v="24" actId="20577"/>
              <pc2:cmMkLst xmlns:pc2="http://schemas.microsoft.com/office/powerpoint/2019/9/main/command">
                <pc:docMk/>
                <pc:sldMk cId="3874086656" sldId="287"/>
                <pc2:cmMk id="{ED722B96-4CCA-4DB4-B61A-F9A808394CF8}"/>
              </pc2:cmMkLst>
            </pc226:cmChg>
          </p:ext>
        </pc:extLst>
      </pc:sldChg>
      <pc:sldChg chg="modSp mod">
        <pc:chgData name="Elisa Rasinkangas" userId="00cf5f2e-fef1-4ffe-8178-20dc454dabb0" providerId="ADAL" clId="{93DB7598-D127-4ECC-98F8-B98E8DF7CE1E}" dt="2024-12-19T12:26:44.650" v="26" actId="1076"/>
        <pc:sldMkLst>
          <pc:docMk/>
          <pc:sldMk cId="330221697" sldId="296"/>
        </pc:sldMkLst>
        <pc:spChg chg="mod">
          <ac:chgData name="Elisa Rasinkangas" userId="00cf5f2e-fef1-4ffe-8178-20dc454dabb0" providerId="ADAL" clId="{93DB7598-D127-4ECC-98F8-B98E8DF7CE1E}" dt="2024-12-19T12:26:44.650" v="26" actId="1076"/>
          <ac:spMkLst>
            <pc:docMk/>
            <pc:sldMk cId="330221697" sldId="296"/>
            <ac:spMk id="3" creationId="{0E8EADDB-8A16-BC07-BD7B-C8DCFF3CDAE8}"/>
          </ac:spMkLst>
        </pc:spChg>
      </pc:sldChg>
      <pc:sldChg chg="modSp mod">
        <pc:chgData name="Elisa Rasinkangas" userId="00cf5f2e-fef1-4ffe-8178-20dc454dabb0" providerId="ADAL" clId="{93DB7598-D127-4ECC-98F8-B98E8DF7CE1E}" dt="2024-12-19T12:26:22.470" v="25" actId="1076"/>
        <pc:sldMkLst>
          <pc:docMk/>
          <pc:sldMk cId="2282052865" sldId="518"/>
        </pc:sldMkLst>
        <pc:spChg chg="mod">
          <ac:chgData name="Elisa Rasinkangas" userId="00cf5f2e-fef1-4ffe-8178-20dc454dabb0" providerId="ADAL" clId="{93DB7598-D127-4ECC-98F8-B98E8DF7CE1E}" dt="2024-12-19T12:26:22.470" v="25" actId="1076"/>
          <ac:spMkLst>
            <pc:docMk/>
            <pc:sldMk cId="2282052865" sldId="518"/>
            <ac:spMk id="2" creationId="{CFB05538-B877-6D46-83DF-451F4CD7D192}"/>
          </ac:spMkLst>
        </pc:spChg>
      </pc:sldChg>
    </pc:docChg>
  </pc:docChgLst>
</pc:chgInfo>
</file>

<file path=ppt/comments/modernComment_11B_8BD1253A.xml><?xml version="1.0" encoding="utf-8"?>
<p188:cmLst xmlns:a="http://schemas.openxmlformats.org/drawingml/2006/main" xmlns:r="http://schemas.openxmlformats.org/officeDocument/2006/relationships" xmlns:p188="http://schemas.microsoft.com/office/powerpoint/2018/8/main">
  <p188:cm id="{84C72319-34E6-4723-9A5A-919F93457F75}" authorId="{B37E3B6B-D995-4863-3A32-681E0131C217}" created="2024-01-31T11:07:21.825">
    <pc:sldMkLst xmlns:pc="http://schemas.microsoft.com/office/powerpoint/2013/main/command">
      <pc:docMk/>
      <pc:sldMk cId="2345739578" sldId="283"/>
    </pc:sldMkLst>
    <p188:replyLst>
      <p188:reply id="{09B5C35C-5E6F-45EB-8981-54F39A1E7B80}" authorId="{0BD0BC2F-5943-1CEF-128E-3DB10D438198}" created="2024-10-17T07:05:31.702">
        <p188:txBody>
          <a:bodyPr/>
          <a:lstStyle/>
          <a:p>
            <a:r>
              <a:rPr lang="fi-FI"/>
              <a:t>En mainitsisi ajankäyttöä muistiinpanoissa</a:t>
            </a:r>
          </a:p>
        </p188:txBody>
      </p188:reply>
    </p188:replyLst>
    <p188:txBody>
      <a:bodyPr/>
      <a:lstStyle/>
      <a:p>
        <a:r>
          <a:rPr lang="fi-FI"/>
          <a:t>Liittyykö ajankäyttö tähän kohtaan?</a:t>
        </a:r>
      </a:p>
    </p188:txBody>
  </p188:cm>
</p188:cmLst>
</file>

<file path=ppt/comments/modernComment_11C_C4A13516.xml><?xml version="1.0" encoding="utf-8"?>
<p188:cmLst xmlns:a="http://schemas.openxmlformats.org/drawingml/2006/main" xmlns:r="http://schemas.openxmlformats.org/officeDocument/2006/relationships" xmlns:p188="http://schemas.microsoft.com/office/powerpoint/2018/8/main">
  <p188:cm id="{790C8124-EE00-461C-8377-F3CFED2C733C}" authorId="{0BD0BC2F-5943-1CEF-128E-3DB10D438198}" created="2024-10-17T06:48:11.419">
    <ac:txMkLst xmlns:ac="http://schemas.microsoft.com/office/drawing/2013/main/command">
      <pc:docMk xmlns:pc="http://schemas.microsoft.com/office/powerpoint/2013/main/command"/>
      <pc:sldMk xmlns:pc="http://schemas.microsoft.com/office/powerpoint/2013/main/command" cId="3298899222" sldId="284"/>
      <ac:spMk id="3" creationId="{CD63CF9B-7321-E314-593E-D9AE3118A314}"/>
      <ac:txMk cp="68" len="18">
        <ac:context len="944" hash="674991272"/>
      </ac:txMk>
    </ac:txMkLst>
    <p188:pos x="9564584" y="323809"/>
    <p188:txBody>
      <a:bodyPr/>
      <a:lstStyle/>
      <a:p>
        <a:r>
          <a:rPr lang="fi-FI"/>
          <a:t>Mietin, että kannattaako tehdä linkki diaan, jolloin on vaarana linkin vanheneminen?</a:t>
        </a:r>
      </a:p>
    </p188:txBody>
  </p188:cm>
</p188:cmLst>
</file>

<file path=ppt/comments/modernComment_11E_A429D400.xml><?xml version="1.0" encoding="utf-8"?>
<p188:cmLst xmlns:a="http://schemas.openxmlformats.org/drawingml/2006/main" xmlns:r="http://schemas.openxmlformats.org/officeDocument/2006/relationships" xmlns:p188="http://schemas.microsoft.com/office/powerpoint/2018/8/main">
  <p188:cm id="{3DAD8365-5F21-4BE3-BBAD-EF7F71F4F61A}" authorId="{B37E3B6B-D995-4863-3A32-681E0131C217}" created="2024-01-31T11:06:26.365">
    <ac:txMkLst xmlns:ac="http://schemas.microsoft.com/office/drawing/2013/main/command">
      <pc:docMk xmlns:pc="http://schemas.microsoft.com/office/powerpoint/2013/main/command"/>
      <pc:sldMk xmlns:pc="http://schemas.microsoft.com/office/powerpoint/2013/main/command" cId="2754204672" sldId="286"/>
      <ac:spMk id="6" creationId="{44F5D6C8-B369-EED5-D503-A0FEB13A81D0}"/>
      <ac:txMk cp="51" len="34">
        <ac:context len="86" hash="2296583491"/>
      </ac:txMk>
    </ac:txMkLst>
    <p188:pos x="8316686" y="299421"/>
    <p188:replyLst>
      <p188:reply id="{C012ADD8-6761-4272-85FE-F479A43E2338}" authorId="{0BD0BC2F-5943-1CEF-128E-3DB10D438198}" created="2024-10-17T06:54:51.036">
        <p188:txBody>
          <a:bodyPr/>
          <a:lstStyle/>
          <a:p>
            <a:r>
              <a:rPr lang="fi-FI"/>
              <a:t>Linkki päivitetty</a:t>
            </a:r>
          </a:p>
        </p188:txBody>
      </p188:reply>
    </p188:replyLst>
    <p188:txBody>
      <a:bodyPr/>
      <a:lstStyle/>
      <a:p>
        <a:r>
          <a:rPr lang="fi-FI"/>
          <a:t>Linkki ei luultavasti enää toimi, mutta materiaali toivottavasti on jossakin muualla Siviksen materiaalipankissa. </a:t>
        </a:r>
      </a:p>
    </p188:txBody>
  </p188:cm>
</p188:cmLst>
</file>

<file path=ppt/comments/modernComment_11F_E6E9DF00.xml><?xml version="1.0" encoding="utf-8"?>
<p188:cmLst xmlns:a="http://schemas.openxmlformats.org/drawingml/2006/main" xmlns:r="http://schemas.openxmlformats.org/officeDocument/2006/relationships" xmlns:p188="http://schemas.microsoft.com/office/powerpoint/2018/8/main">
  <p188:cm id="{ED722B96-4CCA-4DB4-B61A-F9A808394CF8}" authorId="{B37E3B6B-D995-4863-3A32-681E0131C217}" created="2024-01-31T11:06:44.184">
    <ac:txMkLst xmlns:ac="http://schemas.microsoft.com/office/drawing/2013/main/command">
      <pc:docMk xmlns:pc="http://schemas.microsoft.com/office/powerpoint/2013/main/command"/>
      <pc:sldMk xmlns:pc="http://schemas.microsoft.com/office/powerpoint/2013/main/command" cId="3874086656" sldId="287"/>
      <ac:spMk id="3" creationId="{1EF5965A-21A7-AE87-1A0A-C83588279FC5}"/>
      <ac:txMk cp="313">
        <ac:context len="420" hash="557764699"/>
      </ac:txMk>
    </ac:txMkLst>
    <p188:pos x="7705498" y="2305821"/>
    <p188:replyLst>
      <p188:reply id="{A4300637-510B-4C19-9220-E853D89038E9}" authorId="{0BD0BC2F-5943-1CEF-128E-3DB10D438198}" created="2024-10-17T06:56:26.896">
        <p188:txBody>
          <a:bodyPr/>
          <a:lstStyle/>
          <a:p>
            <a:r>
              <a:rPr lang="fi-FI"/>
              <a:t>Päivitetty</a:t>
            </a:r>
          </a:p>
        </p188:txBody>
      </p188:reply>
      <p188:reply id="{4B9715F7-FAE1-4DFC-98F0-A84E4D2A2DEF}" authorId="{0BD0BC2F-5943-1CEF-128E-3DB10D438198}" created="2024-10-17T06:57:07.403">
        <p188:txBody>
          <a:bodyPr/>
          <a:lstStyle/>
          <a:p>
            <a:r>
              <a:rPr lang="fi-FI"/>
              <a:t>Pitäisikö linkki Kentaurin sivuille poistaa, koska sivusto poistumassa?</a:t>
            </a:r>
          </a:p>
        </p188:txBody>
      </p188:reply>
      <p188:reply id="{0ACA419C-6D57-4992-B34E-7DFBB52D3D01}" authorId="{0BD0BC2F-5943-1CEF-128E-3DB10D438198}" created="2024-10-17T06:57:59.231">
        <p188:txBody>
          <a:bodyPr/>
          <a:lstStyle/>
          <a:p>
            <a:r>
              <a:rPr lang="fi-FI"/>
              <a:t>Julkaisu löytyy Humakin sivuilta: https://www.humak.fi/wp-content/uploads/2022/04/harrastus-ja-jarjestotoiminnan-merkitys-nuorten-elamassa.pdf</a:t>
            </a:r>
          </a:p>
        </p188:txBody>
      </p188:reply>
    </p188:replyLst>
    <p188:txBody>
      <a:bodyPr/>
      <a:lstStyle/>
      <a:p>
        <a:r>
          <a:rPr lang="fi-FI"/>
          <a:t>Linkki tarkistettava.</a:t>
        </a:r>
      </a:p>
    </p188:txBody>
  </p188:cm>
</p188:cmLst>
</file>

<file path=ppt/comments/modernComment_129_DC847EBB.xml><?xml version="1.0" encoding="utf-8"?>
<p188:cmLst xmlns:a="http://schemas.openxmlformats.org/drawingml/2006/main" xmlns:r="http://schemas.openxmlformats.org/officeDocument/2006/relationships" xmlns:p188="http://schemas.microsoft.com/office/powerpoint/2018/8/main">
  <p188:cm id="{79D93023-5CD7-49E4-B506-F14F27ADAE6B}" authorId="{0BD0BC2F-5943-1CEF-128E-3DB10D438198}" created="2024-10-17T07:04:04.543">
    <pc:sldMkLst xmlns:pc="http://schemas.microsoft.com/office/powerpoint/2013/main/command">
      <pc:docMk/>
      <pc:sldMk cId="3699670715" sldId="297"/>
    </pc:sldMkLst>
    <p188:txBody>
      <a:bodyPr/>
      <a:lstStyle/>
      <a:p>
        <a:r>
          <a:rPr lang="fi-FI"/>
          <a:t>Poistaisin ehkä tämän dian. En usko, että tätä on mahdollista toteuttaa tunnissa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5FAF5-7972-834C-B661-8E1A7115A542}" type="datetimeFigureOut">
              <a:rPr lang="fi-FI" smtClean="0"/>
              <a:t>19.12.2024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AF1DF-3CAE-6D47-A79F-A3D5A0953777}" type="slidenum">
              <a:rPr lang="fi-FI" smtClean="0"/>
              <a:t>‹#›</a:t>
            </a:fld>
            <a:endParaRPr lang="fi-FI"/>
          </a:p>
        </p:txBody>
      </p:sp>
    </p:spTree>
    <p:extLst>
      <p:ext uri="{BB962C8B-B14F-4D97-AF65-F5344CB8AC3E}">
        <p14:creationId xmlns:p14="http://schemas.microsoft.com/office/powerpoint/2010/main" val="226735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90AF1DF-3CAE-6D47-A79F-A3D5A0953777}" type="slidenum">
              <a:rPr lang="fi-FI" smtClean="0"/>
              <a:t>1</a:t>
            </a:fld>
            <a:endParaRPr lang="fi-FI"/>
          </a:p>
        </p:txBody>
      </p:sp>
    </p:spTree>
    <p:extLst>
      <p:ext uri="{BB962C8B-B14F-4D97-AF65-F5344CB8AC3E}">
        <p14:creationId xmlns:p14="http://schemas.microsoft.com/office/powerpoint/2010/main" val="340860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B9AA0-99CA-465C-A8BF-1A4E069D480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76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B9AA0-99CA-465C-A8BF-1A4E069D480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5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Tietoa vapaaehtoisten motivaatiotekijöistä: https://kansalaisareena.fi/aloittavan-vapaaehtoistoiminnan-koordinaattorin-opas/vapaaehtoisten-motiivit-ja-motivointi/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76908-2EAD-4DB1-B3FE-167E1E45DF2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1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Apukysymykset auttavat tiettyyn pisteeseen saakka. Haasteena on, että monille ihmisille ei satele kiitoksia tai kehuja mistään - heillä on todennäköisesti silti hyvää osaamista, mutta se jää piiloon.</a:t>
            </a:r>
          </a:p>
        </p:txBody>
      </p:sp>
      <p:sp>
        <p:nvSpPr>
          <p:cNvPr id="4" name="Dian numeron paikkamerkki 3"/>
          <p:cNvSpPr>
            <a:spLocks noGrp="1"/>
          </p:cNvSpPr>
          <p:nvPr>
            <p:ph type="sldNum" sz="quarter" idx="5"/>
          </p:nvPr>
        </p:nvSpPr>
        <p:spPr/>
        <p:txBody>
          <a:bodyPr/>
          <a:lstStyle/>
          <a:p>
            <a:fld id="{090AF1DF-3CAE-6D47-A79F-A3D5A0953777}" type="slidenum">
              <a:rPr lang="fi-FI" smtClean="0"/>
              <a:t>6</a:t>
            </a:fld>
            <a:endParaRPr lang="fi-FI"/>
          </a:p>
        </p:txBody>
      </p:sp>
    </p:spTree>
    <p:extLst>
      <p:ext uri="{BB962C8B-B14F-4D97-AF65-F5344CB8AC3E}">
        <p14:creationId xmlns:p14="http://schemas.microsoft.com/office/powerpoint/2010/main" val="20861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Eri-ikäisiä vastaajia. Vastaajia 485 henkeä, joista 10 vastasi, ettei ole oppinut mitään. Keskimäärin vastaajat ilmoittivat oppineensa 4,4 erilaista taitoa (mediaanitulos 4).</a:t>
            </a:r>
          </a:p>
        </p:txBody>
      </p:sp>
      <p:sp>
        <p:nvSpPr>
          <p:cNvPr id="4" name="Dian numeron paikkamerkki 3"/>
          <p:cNvSpPr>
            <a:spLocks noGrp="1"/>
          </p:cNvSpPr>
          <p:nvPr>
            <p:ph type="sldNum" sz="quarter" idx="5"/>
          </p:nvPr>
        </p:nvSpPr>
        <p:spPr/>
        <p:txBody>
          <a:bodyPr/>
          <a:lstStyle/>
          <a:p>
            <a:fld id="{A6F76908-2EAD-4DB1-B3FE-167E1E45DF27}" type="slidenum">
              <a:rPr lang="fi-FI" smtClean="0"/>
              <a:t>7</a:t>
            </a:fld>
            <a:endParaRPr lang="fi-FI"/>
          </a:p>
        </p:txBody>
      </p:sp>
    </p:spTree>
    <p:extLst>
      <p:ext uri="{BB962C8B-B14F-4D97-AF65-F5344CB8AC3E}">
        <p14:creationId xmlns:p14="http://schemas.microsoft.com/office/powerpoint/2010/main" val="306533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Apukysymykset auttavat tiettyyn pisteeseen saakka. Haasteena on, että monille ihmisille ei satele kiitoksia tai kehuja mistään - heillä on todennäköisesti silti hyvää osaamista, mutta se jää piiloon.</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76908-2EAD-4DB1-B3FE-167E1E45DF2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26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Apukysymykset auttavat tiettyyn pisteeseen saakka. Haasteena on, että monille ihmisille ei satele kiitoksia tai kehuja mistään - heillä on todennäköisesti silti hyvää osaamista, mutta se jää piiloon.</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76908-2EAD-4DB1-B3FE-167E1E45DF2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27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Millaisia pulmia (nuori) yhdistystoimija miettii? Näihin ongelmiin järjestön tuoman osaamisen tunnustaminen voi tuoda ratkaisun.</a:t>
            </a:r>
          </a:p>
        </p:txBody>
      </p:sp>
      <p:sp>
        <p:nvSpPr>
          <p:cNvPr id="4" name="Dian numeron paikkamerkki 3"/>
          <p:cNvSpPr>
            <a:spLocks noGrp="1"/>
          </p:cNvSpPr>
          <p:nvPr>
            <p:ph type="sldNum" sz="quarter" idx="5"/>
          </p:nvPr>
        </p:nvSpPr>
        <p:spPr/>
        <p:txBody>
          <a:bodyPr/>
          <a:lstStyle/>
          <a:p>
            <a:fld id="{2359C4F5-F9CB-4E00-ADD0-3CEB6C96505E}" type="slidenum">
              <a:rPr lang="fi-FI" smtClean="0"/>
              <a:t>19</a:t>
            </a:fld>
            <a:endParaRPr lang="fi-FI"/>
          </a:p>
        </p:txBody>
      </p:sp>
    </p:spTree>
    <p:extLst>
      <p:ext uri="{BB962C8B-B14F-4D97-AF65-F5344CB8AC3E}">
        <p14:creationId xmlns:p14="http://schemas.microsoft.com/office/powerpoint/2010/main" val="2595621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4.svg"/><Relationship Id="rId3" Type="http://schemas.openxmlformats.org/officeDocument/2006/relationships/hyperlink" Target="https://www.facebook.com/OpintokeskusSivis/" TargetMode="External"/><Relationship Id="rId7" Type="http://schemas.openxmlformats.org/officeDocument/2006/relationships/hyperlink" Target="https://www.linkedin.com/company/sivis-study-centre-/" TargetMode="External"/><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hyperlink" Target="https://www.ok-sivis.fi/" TargetMode="External"/><Relationship Id="rId16"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hyperlink" Target="https://www.youtube.com/SivisNYT" TargetMode="External"/><Relationship Id="rId11" Type="http://schemas.openxmlformats.org/officeDocument/2006/relationships/image" Target="../media/image8.svg"/><Relationship Id="rId5" Type="http://schemas.openxmlformats.org/officeDocument/2006/relationships/hyperlink" Target="https://www.instagram.com/opintokeskussivis/" TargetMode="External"/><Relationship Id="rId15" Type="http://schemas.openxmlformats.org/officeDocument/2006/relationships/image" Target="../media/image11.emf"/><Relationship Id="rId10" Type="http://schemas.openxmlformats.org/officeDocument/2006/relationships/image" Target="../media/image7.png"/><Relationship Id="rId4" Type="http://schemas.openxmlformats.org/officeDocument/2006/relationships/hyperlink" Target="https://twitter.com/SivisNYT" TargetMode="External"/><Relationship Id="rId9" Type="http://schemas.openxmlformats.org/officeDocument/2006/relationships/image" Target="../media/image6.svg"/><Relationship Id="rId1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C8D44DA-C8E1-1111-C5EB-62958EC52C8A}"/>
              </a:ext>
            </a:extLst>
          </p:cNvPr>
          <p:cNvSpPr/>
          <p:nvPr userDrawn="1"/>
        </p:nvSpPr>
        <p:spPr>
          <a:xfrm>
            <a:off x="0" y="848170"/>
            <a:ext cx="12191999" cy="5161660"/>
          </a:xfrm>
          <a:prstGeom prst="rect">
            <a:avLst/>
          </a:prstGeom>
          <a:solidFill>
            <a:srgbClr val="E6E6E6"/>
          </a:solidFill>
          <a:ln w="9507" cap="flat">
            <a:noFill/>
            <a:prstDash val="solid"/>
            <a:miter/>
          </a:ln>
        </p:spPr>
        <p:txBody>
          <a:bodyPr rtlCol="0" anchor="ctr"/>
          <a:lstStyle/>
          <a:p>
            <a:pPr algn="l"/>
            <a:endParaRPr lang="fi-FI"/>
          </a:p>
        </p:txBody>
      </p:sp>
      <p:pic>
        <p:nvPicPr>
          <p:cNvPr id="5" name="Kuva 4">
            <a:extLst>
              <a:ext uri="{FF2B5EF4-FFF2-40B4-BE49-F238E27FC236}">
                <a16:creationId xmlns:a16="http://schemas.microsoft.com/office/drawing/2014/main" id="{EE1D179E-CBEB-8A99-AF03-BFE8BDA26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9644" y="6151774"/>
            <a:ext cx="2169104" cy="452078"/>
          </a:xfrm>
          <a:prstGeom prst="rect">
            <a:avLst/>
          </a:prstGeom>
        </p:spPr>
      </p:pic>
      <p:sp>
        <p:nvSpPr>
          <p:cNvPr id="20" name="Kuvan paikkamerkki 19">
            <a:extLst>
              <a:ext uri="{FF2B5EF4-FFF2-40B4-BE49-F238E27FC236}">
                <a16:creationId xmlns:a16="http://schemas.microsoft.com/office/drawing/2014/main" id="{7846D3E4-B36F-B954-F56A-1C94E133EE16}"/>
              </a:ext>
            </a:extLst>
          </p:cNvPr>
          <p:cNvSpPr>
            <a:spLocks noGrp="1"/>
          </p:cNvSpPr>
          <p:nvPr>
            <p:ph type="pic" sz="quarter" idx="13"/>
          </p:nvPr>
        </p:nvSpPr>
        <p:spPr>
          <a:xfrm>
            <a:off x="7564622" y="302121"/>
            <a:ext cx="4244126" cy="4248068"/>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ln w="152400">
            <a:solidFill>
              <a:schemeClr val="bg1"/>
            </a:solidFill>
          </a:ln>
        </p:spPr>
        <p:txBody>
          <a:bodyPr wrap="square">
            <a:noAutofit/>
          </a:bodyPr>
          <a:lstStyle/>
          <a:p>
            <a:endParaRPr lang="fi-FI"/>
          </a:p>
        </p:txBody>
      </p:sp>
      <p:sp>
        <p:nvSpPr>
          <p:cNvPr id="17" name="Kuvan paikkamerkki 16">
            <a:extLst>
              <a:ext uri="{FF2B5EF4-FFF2-40B4-BE49-F238E27FC236}">
                <a16:creationId xmlns:a16="http://schemas.microsoft.com/office/drawing/2014/main" id="{500B1867-6156-7B3E-1A80-021E41C8E173}"/>
              </a:ext>
            </a:extLst>
          </p:cNvPr>
          <p:cNvSpPr>
            <a:spLocks noGrp="1"/>
          </p:cNvSpPr>
          <p:nvPr>
            <p:ph type="pic" sz="quarter" idx="12"/>
          </p:nvPr>
        </p:nvSpPr>
        <p:spPr>
          <a:xfrm>
            <a:off x="5997618" y="3288429"/>
            <a:ext cx="2860688" cy="2863345"/>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ln w="152400">
            <a:solidFill>
              <a:schemeClr val="bg1"/>
            </a:solidFill>
          </a:ln>
        </p:spPr>
        <p:txBody>
          <a:bodyPr wrap="square">
            <a:noAutofit/>
          </a:bodyPr>
          <a:lstStyle/>
          <a:p>
            <a:endParaRPr lang="fi-FI"/>
          </a:p>
        </p:txBody>
      </p:sp>
      <p:sp>
        <p:nvSpPr>
          <p:cNvPr id="2" name="Otsikko 1">
            <a:extLst>
              <a:ext uri="{FF2B5EF4-FFF2-40B4-BE49-F238E27FC236}">
                <a16:creationId xmlns:a16="http://schemas.microsoft.com/office/drawing/2014/main" id="{874A71C0-DBF6-C8D5-D690-E615CA8F9313}"/>
              </a:ext>
            </a:extLst>
          </p:cNvPr>
          <p:cNvSpPr>
            <a:spLocks noGrp="1"/>
          </p:cNvSpPr>
          <p:nvPr>
            <p:ph type="title"/>
          </p:nvPr>
        </p:nvSpPr>
        <p:spPr>
          <a:xfrm>
            <a:off x="871665" y="1302493"/>
            <a:ext cx="5619849" cy="1712911"/>
          </a:xfrm>
        </p:spPr>
        <p:txBody>
          <a:bodyPr anchor="b">
            <a:normAutofit/>
          </a:bodyPr>
          <a:lstStyle>
            <a:lvl1pPr>
              <a:defRPr sz="4000"/>
            </a:lvl1pPr>
          </a:lstStyle>
          <a:p>
            <a:endParaRPr lang="fi-FI" sz="3600">
              <a:solidFill>
                <a:srgbClr val="21806E"/>
              </a:solidFill>
              <a:latin typeface="Calibri" panose="020F0502020204030204" pitchFamily="34" charset="0"/>
              <a:cs typeface="Calibri" panose="020F0502020204030204" pitchFamily="34" charset="0"/>
            </a:endParaRPr>
          </a:p>
        </p:txBody>
      </p:sp>
      <p:sp>
        <p:nvSpPr>
          <p:cNvPr id="4" name="Tekstin paikkamerkki 12">
            <a:extLst>
              <a:ext uri="{FF2B5EF4-FFF2-40B4-BE49-F238E27FC236}">
                <a16:creationId xmlns:a16="http://schemas.microsoft.com/office/drawing/2014/main" id="{9066C6D5-9751-D4E9-7E0E-EF0AFC819554}"/>
              </a:ext>
            </a:extLst>
          </p:cNvPr>
          <p:cNvSpPr>
            <a:spLocks noGrp="1"/>
          </p:cNvSpPr>
          <p:nvPr>
            <p:ph type="body" sz="quarter" idx="14" hasCustomPrompt="1"/>
          </p:nvPr>
        </p:nvSpPr>
        <p:spPr>
          <a:xfrm>
            <a:off x="871764" y="3141082"/>
            <a:ext cx="5009491" cy="1712912"/>
          </a:xfrm>
        </p:spPr>
        <p:txBody>
          <a:bodyPr>
            <a:normAutofit/>
          </a:bodyPr>
          <a:lstStyle>
            <a:lvl1pPr marL="0" indent="0">
              <a:buNone/>
              <a:defRPr sz="3200"/>
            </a:lvl1pPr>
          </a:lstStyle>
          <a:p>
            <a:pPr lvl="0"/>
            <a:r>
              <a:rPr lang="fi-FI"/>
              <a:t>Lisää alaotsikko </a:t>
            </a:r>
          </a:p>
        </p:txBody>
      </p:sp>
    </p:spTree>
    <p:extLst>
      <p:ext uri="{BB962C8B-B14F-4D97-AF65-F5344CB8AC3E}">
        <p14:creationId xmlns:p14="http://schemas.microsoft.com/office/powerpoint/2010/main" val="335086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099F44-F7B1-2002-E398-1D34C5CC625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CC66D9C3-F91B-92CD-B9E6-9BF7AB746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9" name="Kuva 8">
            <a:extLst>
              <a:ext uri="{FF2B5EF4-FFF2-40B4-BE49-F238E27FC236}">
                <a16:creationId xmlns:a16="http://schemas.microsoft.com/office/drawing/2014/main" id="{CE97A576-1449-433E-F71E-F198B0B2C1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21800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91D225-871A-2DC7-1DEE-F5917D733867}"/>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604C6812-43FD-373A-F60F-DECA8AE309B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86E38318-C567-62A5-DF8D-A2451D7100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2530192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91D225-871A-2DC7-1DEE-F5917D733867}"/>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604C6812-43FD-373A-F60F-DECA8AE309B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Suorakulmio 6">
            <a:extLst>
              <a:ext uri="{FF2B5EF4-FFF2-40B4-BE49-F238E27FC236}">
                <a16:creationId xmlns:a16="http://schemas.microsoft.com/office/drawing/2014/main" id="{F777F096-5D6A-4495-B4A4-162F61745904}"/>
              </a:ext>
            </a:extLst>
          </p:cNvPr>
          <p:cNvSpPr/>
          <p:nvPr userDrawn="1"/>
        </p:nvSpPr>
        <p:spPr>
          <a:xfrm>
            <a:off x="104171" y="115747"/>
            <a:ext cx="11979799" cy="6632294"/>
          </a:xfrm>
          <a:prstGeom prst="rect">
            <a:avLst/>
          </a:prstGeom>
          <a:noFill/>
          <a:ln w="231775">
            <a:solidFill>
              <a:srgbClr val="F4F4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EAF5323B-B629-0A43-969F-2C3B5F4F3C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144506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62AF665-9226-A382-3983-B4F200F6A9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673"/>
            <a:ext cx="12191999" cy="6854653"/>
          </a:xfrm>
          <a:prstGeom prst="rect">
            <a:avLst/>
          </a:prstGeom>
        </p:spPr>
      </p:pic>
      <p:pic>
        <p:nvPicPr>
          <p:cNvPr id="5" name="Kuva 4">
            <a:extLst>
              <a:ext uri="{FF2B5EF4-FFF2-40B4-BE49-F238E27FC236}">
                <a16:creationId xmlns:a16="http://schemas.microsoft.com/office/drawing/2014/main" id="{0EFD2A64-78F7-26C1-BF9C-5BEB5217EF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27744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pic>
        <p:nvPicPr>
          <p:cNvPr id="10" name="Kuva 9" descr="Kuva, joka sisältää kohteen istuminen, ruoka, lautanen&#10;&#10;Kuvaus luotu automaattisesti">
            <a:extLst>
              <a:ext uri="{FF2B5EF4-FFF2-40B4-BE49-F238E27FC236}">
                <a16:creationId xmlns:a16="http://schemas.microsoft.com/office/drawing/2014/main" id="{886263C5-D53A-AA48-A93D-6FBE89E46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flipV="1">
            <a:off x="7360920" y="365126"/>
            <a:ext cx="4842510" cy="5087206"/>
          </a:xfrm>
          <a:prstGeom prst="rect">
            <a:avLst/>
          </a:prstGeom>
        </p:spPr>
      </p:pic>
      <p:sp>
        <p:nvSpPr>
          <p:cNvPr id="3" name="Kuvan paikkamerkki 2">
            <a:extLst>
              <a:ext uri="{FF2B5EF4-FFF2-40B4-BE49-F238E27FC236}">
                <a16:creationId xmlns:a16="http://schemas.microsoft.com/office/drawing/2014/main" id="{29A1C473-9770-8945-B41A-847516C3E836}"/>
              </a:ext>
            </a:extLst>
          </p:cNvPr>
          <p:cNvSpPr>
            <a:spLocks noGrp="1"/>
          </p:cNvSpPr>
          <p:nvPr>
            <p:ph type="pic" idx="1"/>
          </p:nvPr>
        </p:nvSpPr>
        <p:spPr>
          <a:xfrm>
            <a:off x="5183188" y="1474470"/>
            <a:ext cx="6172200" cy="43865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5C4392A-966E-1C46-B086-CAE58FF7D2CB}"/>
              </a:ext>
            </a:extLst>
          </p:cNvPr>
          <p:cNvSpPr>
            <a:spLocks noGrp="1"/>
          </p:cNvSpPr>
          <p:nvPr>
            <p:ph type="body" sz="half" idx="2"/>
          </p:nvPr>
        </p:nvSpPr>
        <p:spPr>
          <a:xfrm>
            <a:off x="839788" y="1482408"/>
            <a:ext cx="3932237" cy="4386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615C667-D053-1C4F-BE28-41B366E1DD9D}"/>
              </a:ext>
            </a:extLst>
          </p:cNvPr>
          <p:cNvSpPr>
            <a:spLocks noGrp="1"/>
          </p:cNvSpPr>
          <p:nvPr>
            <p:ph type="dt" sz="half" idx="10"/>
          </p:nvPr>
        </p:nvSpPr>
        <p:spPr/>
        <p:txBody>
          <a:bodyPr/>
          <a:lstStyle/>
          <a:p>
            <a:fld id="{2FDBDBAD-0EFB-D346-83D7-C0832D6D5072}" type="datetimeFigureOut">
              <a:rPr lang="fi-FI" smtClean="0"/>
              <a:t>19.12.2024</a:t>
            </a:fld>
            <a:endParaRPr lang="fi-FI"/>
          </a:p>
        </p:txBody>
      </p:sp>
      <p:sp>
        <p:nvSpPr>
          <p:cNvPr id="6" name="Alatunnisteen paikkamerkki 5">
            <a:extLst>
              <a:ext uri="{FF2B5EF4-FFF2-40B4-BE49-F238E27FC236}">
                <a16:creationId xmlns:a16="http://schemas.microsoft.com/office/drawing/2014/main" id="{7A637FD9-D7EB-374E-A638-583EB682C5B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C80E7E0-86AC-3741-BB5E-978973993CBB}"/>
              </a:ext>
            </a:extLst>
          </p:cNvPr>
          <p:cNvSpPr>
            <a:spLocks noGrp="1"/>
          </p:cNvSpPr>
          <p:nvPr>
            <p:ph type="sldNum" sz="quarter" idx="12"/>
          </p:nvPr>
        </p:nvSpPr>
        <p:spPr>
          <a:xfrm>
            <a:off x="8610600" y="6356350"/>
            <a:ext cx="2743200" cy="365125"/>
          </a:xfrm>
          <a:prstGeom prst="rect">
            <a:avLst/>
          </a:prstGeom>
        </p:spPr>
        <p:txBody>
          <a:bodyPr/>
          <a:lstStyle/>
          <a:p>
            <a:fld id="{30AA2963-BB28-AD47-B270-3ADD17489159}" type="slidenum">
              <a:rPr lang="fi-FI" smtClean="0"/>
              <a:t>‹#›</a:t>
            </a:fld>
            <a:endParaRPr lang="fi-FI"/>
          </a:p>
        </p:txBody>
      </p:sp>
      <p:sp>
        <p:nvSpPr>
          <p:cNvPr id="8" name="Otsikko 1">
            <a:extLst>
              <a:ext uri="{FF2B5EF4-FFF2-40B4-BE49-F238E27FC236}">
                <a16:creationId xmlns:a16="http://schemas.microsoft.com/office/drawing/2014/main" id="{2C1EB6BB-6744-BF49-95F7-0BA5F224BF1D}"/>
              </a:ext>
            </a:extLst>
          </p:cNvPr>
          <p:cNvSpPr>
            <a:spLocks noGrp="1"/>
          </p:cNvSpPr>
          <p:nvPr>
            <p:ph type="title"/>
          </p:nvPr>
        </p:nvSpPr>
        <p:spPr>
          <a:xfrm>
            <a:off x="838200" y="365126"/>
            <a:ext cx="10515600" cy="779462"/>
          </a:xfrm>
        </p:spPr>
        <p:txBody>
          <a:bodyPr anchor="b" anchorCtr="0"/>
          <a:lstStyle/>
          <a:p>
            <a:r>
              <a:rPr lang="fi-FI"/>
              <a:t>Muokkaa </a:t>
            </a:r>
            <a:r>
              <a:rPr lang="fi-FI" err="1"/>
              <a:t>ots</a:t>
            </a:r>
            <a:r>
              <a:rPr lang="fi-FI"/>
              <a:t>. </a:t>
            </a:r>
            <a:r>
              <a:rPr lang="fi-FI" err="1"/>
              <a:t>perustyyl</a:t>
            </a:r>
            <a:r>
              <a:rPr lang="fi-FI"/>
              <a:t>. </a:t>
            </a:r>
            <a:r>
              <a:rPr lang="fi-FI" err="1"/>
              <a:t>napsautt</a:t>
            </a:r>
            <a:r>
              <a:rPr lang="fi-FI"/>
              <a:t>.</a:t>
            </a:r>
          </a:p>
        </p:txBody>
      </p:sp>
      <p:cxnSp>
        <p:nvCxnSpPr>
          <p:cNvPr id="13" name="Suora yhdysviiva 12">
            <a:extLst>
              <a:ext uri="{FF2B5EF4-FFF2-40B4-BE49-F238E27FC236}">
                <a16:creationId xmlns:a16="http://schemas.microsoft.com/office/drawing/2014/main" id="{24B5296E-7118-4B47-9729-9F6EE5C44426}"/>
              </a:ext>
            </a:extLst>
          </p:cNvPr>
          <p:cNvCxnSpPr/>
          <p:nvPr userDrawn="1"/>
        </p:nvCxnSpPr>
        <p:spPr>
          <a:xfrm>
            <a:off x="838200" y="1154430"/>
            <a:ext cx="10515600" cy="0"/>
          </a:xfrm>
          <a:prstGeom prst="line">
            <a:avLst/>
          </a:prstGeom>
          <a:ln w="158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258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29A1C473-9770-8945-B41A-847516C3E836}"/>
              </a:ext>
            </a:extLst>
          </p:cNvPr>
          <p:cNvSpPr>
            <a:spLocks noGrp="1"/>
          </p:cNvSpPr>
          <p:nvPr>
            <p:ph type="pic" idx="1"/>
          </p:nvPr>
        </p:nvSpPr>
        <p:spPr>
          <a:xfrm>
            <a:off x="5183188" y="1474470"/>
            <a:ext cx="6172200" cy="43865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5C4392A-966E-1C46-B086-CAE58FF7D2CB}"/>
              </a:ext>
            </a:extLst>
          </p:cNvPr>
          <p:cNvSpPr>
            <a:spLocks noGrp="1"/>
          </p:cNvSpPr>
          <p:nvPr>
            <p:ph type="body" sz="half" idx="2"/>
          </p:nvPr>
        </p:nvSpPr>
        <p:spPr>
          <a:xfrm>
            <a:off x="839788" y="1482408"/>
            <a:ext cx="3932237" cy="4386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615C667-D053-1C4F-BE28-41B366E1DD9D}"/>
              </a:ext>
            </a:extLst>
          </p:cNvPr>
          <p:cNvSpPr>
            <a:spLocks noGrp="1"/>
          </p:cNvSpPr>
          <p:nvPr>
            <p:ph type="dt" sz="half" idx="10"/>
          </p:nvPr>
        </p:nvSpPr>
        <p:spPr/>
        <p:txBody>
          <a:bodyPr/>
          <a:lstStyle/>
          <a:p>
            <a:fld id="{2FDBDBAD-0EFB-D346-83D7-C0832D6D5072}" type="datetimeFigureOut">
              <a:rPr lang="fi-FI" smtClean="0"/>
              <a:t>19.12.2024</a:t>
            </a:fld>
            <a:endParaRPr lang="fi-FI"/>
          </a:p>
        </p:txBody>
      </p:sp>
      <p:sp>
        <p:nvSpPr>
          <p:cNvPr id="6" name="Alatunnisteen paikkamerkki 5">
            <a:extLst>
              <a:ext uri="{FF2B5EF4-FFF2-40B4-BE49-F238E27FC236}">
                <a16:creationId xmlns:a16="http://schemas.microsoft.com/office/drawing/2014/main" id="{7A637FD9-D7EB-374E-A638-583EB682C5B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C80E7E0-86AC-3741-BB5E-978973993CBB}"/>
              </a:ext>
            </a:extLst>
          </p:cNvPr>
          <p:cNvSpPr>
            <a:spLocks noGrp="1"/>
          </p:cNvSpPr>
          <p:nvPr>
            <p:ph type="sldNum" sz="quarter" idx="12"/>
          </p:nvPr>
        </p:nvSpPr>
        <p:spPr>
          <a:xfrm>
            <a:off x="8610600" y="6356350"/>
            <a:ext cx="2743200" cy="365125"/>
          </a:xfrm>
          <a:prstGeom prst="rect">
            <a:avLst/>
          </a:prstGeom>
        </p:spPr>
        <p:txBody>
          <a:bodyPr/>
          <a:lstStyle/>
          <a:p>
            <a:fld id="{30AA2963-BB28-AD47-B270-3ADD17489159}" type="slidenum">
              <a:rPr lang="fi-FI" smtClean="0"/>
              <a:t>‹#›</a:t>
            </a:fld>
            <a:endParaRPr lang="fi-FI"/>
          </a:p>
        </p:txBody>
      </p:sp>
      <p:sp>
        <p:nvSpPr>
          <p:cNvPr id="8" name="Otsikko 1">
            <a:extLst>
              <a:ext uri="{FF2B5EF4-FFF2-40B4-BE49-F238E27FC236}">
                <a16:creationId xmlns:a16="http://schemas.microsoft.com/office/drawing/2014/main" id="{2C1EB6BB-6744-BF49-95F7-0BA5F224BF1D}"/>
              </a:ext>
            </a:extLst>
          </p:cNvPr>
          <p:cNvSpPr>
            <a:spLocks noGrp="1"/>
          </p:cNvSpPr>
          <p:nvPr>
            <p:ph type="title"/>
          </p:nvPr>
        </p:nvSpPr>
        <p:spPr>
          <a:xfrm>
            <a:off x="838200" y="365126"/>
            <a:ext cx="10515600" cy="779462"/>
          </a:xfrm>
        </p:spPr>
        <p:txBody>
          <a:bodyPr anchor="b" anchorCtr="0"/>
          <a:lstStyle/>
          <a:p>
            <a:r>
              <a:rPr lang="fi-FI"/>
              <a:t>Muokkaa </a:t>
            </a:r>
            <a:r>
              <a:rPr lang="fi-FI" err="1"/>
              <a:t>ots</a:t>
            </a:r>
            <a:r>
              <a:rPr lang="fi-FI"/>
              <a:t>. </a:t>
            </a:r>
            <a:r>
              <a:rPr lang="fi-FI" err="1"/>
              <a:t>perustyyl</a:t>
            </a:r>
            <a:r>
              <a:rPr lang="fi-FI"/>
              <a:t>. </a:t>
            </a:r>
            <a:r>
              <a:rPr lang="fi-FI" err="1"/>
              <a:t>napsautt</a:t>
            </a:r>
            <a:r>
              <a:rPr lang="fi-FI"/>
              <a:t>.</a:t>
            </a:r>
          </a:p>
        </p:txBody>
      </p:sp>
      <p:pic>
        <p:nvPicPr>
          <p:cNvPr id="12" name="Kuva 11" descr="Kuva, joka sisältää kohteen teksti, piirtäminen&#10;&#10;Kuvaus luotu automaattisesti">
            <a:extLst>
              <a:ext uri="{FF2B5EF4-FFF2-40B4-BE49-F238E27FC236}">
                <a16:creationId xmlns:a16="http://schemas.microsoft.com/office/drawing/2014/main" id="{7EE6654A-A299-8B4D-B97A-84516F17BB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8544644" y="1435632"/>
            <a:ext cx="2875112" cy="1636602"/>
          </a:xfrm>
          <a:prstGeom prst="rect">
            <a:avLst/>
          </a:prstGeom>
        </p:spPr>
      </p:pic>
    </p:spTree>
    <p:extLst>
      <p:ext uri="{BB962C8B-B14F-4D97-AF65-F5344CB8AC3E}">
        <p14:creationId xmlns:p14="http://schemas.microsoft.com/office/powerpoint/2010/main" val="29292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E1D179E-CBEB-8A99-AF03-BFE8BDA26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9644" y="6151774"/>
            <a:ext cx="2169104" cy="452078"/>
          </a:xfrm>
          <a:prstGeom prst="rect">
            <a:avLst/>
          </a:prstGeom>
        </p:spPr>
      </p:pic>
      <p:sp>
        <p:nvSpPr>
          <p:cNvPr id="2" name="Suorakulmio 1">
            <a:extLst>
              <a:ext uri="{FF2B5EF4-FFF2-40B4-BE49-F238E27FC236}">
                <a16:creationId xmlns:a16="http://schemas.microsoft.com/office/drawing/2014/main" id="{875ADE8B-8209-99AF-484D-D5FE8FF475DD}"/>
              </a:ext>
            </a:extLst>
          </p:cNvPr>
          <p:cNvSpPr/>
          <p:nvPr userDrawn="1"/>
        </p:nvSpPr>
        <p:spPr>
          <a:xfrm>
            <a:off x="0" y="0"/>
            <a:ext cx="3906982" cy="6858000"/>
          </a:xfrm>
          <a:prstGeom prst="rect">
            <a:avLst/>
          </a:prstGeom>
          <a:solidFill>
            <a:srgbClr val="E6E6E6"/>
          </a:solidFill>
          <a:ln w="9507" cap="flat">
            <a:noFill/>
            <a:prstDash val="solid"/>
            <a:miter/>
          </a:ln>
        </p:spPr>
        <p:txBody>
          <a:bodyPr rtlCol="0" anchor="ctr"/>
          <a:lstStyle/>
          <a:p>
            <a:pPr algn="l"/>
            <a:endParaRPr lang="fi-FI"/>
          </a:p>
        </p:txBody>
      </p:sp>
      <p:sp>
        <p:nvSpPr>
          <p:cNvPr id="20" name="Kuvan paikkamerkki 19">
            <a:extLst>
              <a:ext uri="{FF2B5EF4-FFF2-40B4-BE49-F238E27FC236}">
                <a16:creationId xmlns:a16="http://schemas.microsoft.com/office/drawing/2014/main" id="{7846D3E4-B36F-B954-F56A-1C94E133EE16}"/>
              </a:ext>
            </a:extLst>
          </p:cNvPr>
          <p:cNvSpPr>
            <a:spLocks noGrp="1"/>
          </p:cNvSpPr>
          <p:nvPr>
            <p:ph type="pic" sz="quarter" idx="13"/>
          </p:nvPr>
        </p:nvSpPr>
        <p:spPr>
          <a:xfrm>
            <a:off x="886376" y="857511"/>
            <a:ext cx="5005324" cy="5009973"/>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ln w="152400">
            <a:solidFill>
              <a:schemeClr val="bg1"/>
            </a:solidFill>
          </a:ln>
        </p:spPr>
        <p:txBody>
          <a:bodyPr wrap="square">
            <a:noAutofit/>
          </a:bodyPr>
          <a:lstStyle/>
          <a:p>
            <a:endParaRPr lang="fi-FI"/>
          </a:p>
        </p:txBody>
      </p:sp>
      <p:sp>
        <p:nvSpPr>
          <p:cNvPr id="3" name="Otsikko 1">
            <a:extLst>
              <a:ext uri="{FF2B5EF4-FFF2-40B4-BE49-F238E27FC236}">
                <a16:creationId xmlns:a16="http://schemas.microsoft.com/office/drawing/2014/main" id="{0317AACB-BBBC-0893-C486-92DEA73A98B4}"/>
              </a:ext>
            </a:extLst>
          </p:cNvPr>
          <p:cNvSpPr>
            <a:spLocks noGrp="1"/>
          </p:cNvSpPr>
          <p:nvPr>
            <p:ph type="title" hasCustomPrompt="1"/>
          </p:nvPr>
        </p:nvSpPr>
        <p:spPr>
          <a:xfrm>
            <a:off x="6300302" y="1922078"/>
            <a:ext cx="5619849" cy="1325563"/>
          </a:xfrm>
        </p:spPr>
        <p:txBody>
          <a:bodyPr anchor="b">
            <a:normAutofit/>
          </a:bodyPr>
          <a:lstStyle>
            <a:lvl1pPr>
              <a:defRPr sz="4000"/>
            </a:lvl1pPr>
          </a:lstStyle>
          <a:p>
            <a:pPr lvl="0"/>
            <a:br>
              <a:rPr lang="fi-FI"/>
            </a:br>
            <a:r>
              <a:rPr lang="fi-FI"/>
              <a:t>Lisää otsikko </a:t>
            </a:r>
            <a:endParaRPr lang="fi-FI" sz="3600">
              <a:solidFill>
                <a:srgbClr val="21806E"/>
              </a:solidFill>
              <a:latin typeface="Calibri" panose="020F0502020204030204" pitchFamily="34" charset="0"/>
              <a:cs typeface="Calibri" panose="020F0502020204030204" pitchFamily="34" charset="0"/>
            </a:endParaRPr>
          </a:p>
        </p:txBody>
      </p:sp>
      <p:sp>
        <p:nvSpPr>
          <p:cNvPr id="13" name="Tekstin paikkamerkki 12">
            <a:extLst>
              <a:ext uri="{FF2B5EF4-FFF2-40B4-BE49-F238E27FC236}">
                <a16:creationId xmlns:a16="http://schemas.microsoft.com/office/drawing/2014/main" id="{5877C59F-837C-A4F9-0360-D0034C7E8647}"/>
              </a:ext>
            </a:extLst>
          </p:cNvPr>
          <p:cNvSpPr>
            <a:spLocks noGrp="1"/>
          </p:cNvSpPr>
          <p:nvPr>
            <p:ph type="body" sz="quarter" idx="14" hasCustomPrompt="1"/>
          </p:nvPr>
        </p:nvSpPr>
        <p:spPr>
          <a:xfrm>
            <a:off x="6300788" y="3344520"/>
            <a:ext cx="5619750" cy="1712912"/>
          </a:xfrm>
        </p:spPr>
        <p:txBody>
          <a:bodyPr>
            <a:normAutofit/>
          </a:bodyPr>
          <a:lstStyle>
            <a:lvl1pPr marL="0" indent="0">
              <a:buNone/>
              <a:defRPr sz="3200"/>
            </a:lvl1pPr>
          </a:lstStyle>
          <a:p>
            <a:pPr lvl="0"/>
            <a:r>
              <a:rPr lang="fi-FI"/>
              <a:t>Lisää alaotsikko</a:t>
            </a:r>
          </a:p>
        </p:txBody>
      </p:sp>
    </p:spTree>
    <p:extLst>
      <p:ext uri="{BB962C8B-B14F-4D97-AF65-F5344CB8AC3E}">
        <p14:creationId xmlns:p14="http://schemas.microsoft.com/office/powerpoint/2010/main" val="324421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0F91660-AE95-BBB4-3DBA-7BA6AEDDE3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55082" y="2128044"/>
            <a:ext cx="3733800" cy="3746500"/>
          </a:xfrm>
          <a:prstGeom prst="rect">
            <a:avLst/>
          </a:prstGeom>
        </p:spPr>
      </p:pic>
      <p:sp>
        <p:nvSpPr>
          <p:cNvPr id="7" name="Otsikko 1">
            <a:extLst>
              <a:ext uri="{FF2B5EF4-FFF2-40B4-BE49-F238E27FC236}">
                <a16:creationId xmlns:a16="http://schemas.microsoft.com/office/drawing/2014/main" id="{C1F4E08F-34AF-B8DD-0227-A7EDE9F16DC7}"/>
              </a:ext>
            </a:extLst>
          </p:cNvPr>
          <p:cNvSpPr>
            <a:spLocks noGrp="1"/>
          </p:cNvSpPr>
          <p:nvPr>
            <p:ph type="title"/>
          </p:nvPr>
        </p:nvSpPr>
        <p:spPr>
          <a:xfrm>
            <a:off x="838199" y="365125"/>
            <a:ext cx="8278091" cy="1325563"/>
          </a:xfrm>
        </p:spPr>
        <p:txBody>
          <a:bodyPr>
            <a:normAutofit/>
          </a:bodyPr>
          <a:lstStyle/>
          <a:p>
            <a:endParaRPr lang="fi-FI" sz="3600">
              <a:solidFill>
                <a:srgbClr val="21806E"/>
              </a:solidFill>
              <a:latin typeface="Calibri" panose="020F0502020204030204" pitchFamily="34" charset="0"/>
              <a:cs typeface="Calibri" panose="020F0502020204030204" pitchFamily="34" charset="0"/>
            </a:endParaRPr>
          </a:p>
        </p:txBody>
      </p:sp>
      <p:sp>
        <p:nvSpPr>
          <p:cNvPr id="8" name="Sisällön paikkamerkki 2">
            <a:extLst>
              <a:ext uri="{FF2B5EF4-FFF2-40B4-BE49-F238E27FC236}">
                <a16:creationId xmlns:a16="http://schemas.microsoft.com/office/drawing/2014/main" id="{5B4AD21C-0991-515D-7234-A4C87DAF7C39}"/>
              </a:ext>
            </a:extLst>
          </p:cNvPr>
          <p:cNvSpPr>
            <a:spLocks noGrp="1"/>
          </p:cNvSpPr>
          <p:nvPr>
            <p:ph idx="1"/>
          </p:nvPr>
        </p:nvSpPr>
        <p:spPr>
          <a:xfrm>
            <a:off x="838200" y="1825625"/>
            <a:ext cx="6172200" cy="4351338"/>
          </a:xfrm>
        </p:spPr>
        <p:txBody>
          <a:bodyPr/>
          <a:lstStyle/>
          <a:p>
            <a:endParaRPr lang="fi-FI"/>
          </a:p>
        </p:txBody>
      </p:sp>
      <p:pic>
        <p:nvPicPr>
          <p:cNvPr id="9" name="Kuva 8">
            <a:extLst>
              <a:ext uri="{FF2B5EF4-FFF2-40B4-BE49-F238E27FC236}">
                <a16:creationId xmlns:a16="http://schemas.microsoft.com/office/drawing/2014/main" id="{60624973-1DE1-AA30-78A3-BA404A4667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
        <p:nvSpPr>
          <p:cNvPr id="4" name="Tekstin paikkamerkki 17">
            <a:extLst>
              <a:ext uri="{FF2B5EF4-FFF2-40B4-BE49-F238E27FC236}">
                <a16:creationId xmlns:a16="http://schemas.microsoft.com/office/drawing/2014/main" id="{5DE507C6-152A-2837-4108-6664C1C59151}"/>
              </a:ext>
            </a:extLst>
          </p:cNvPr>
          <p:cNvSpPr>
            <a:spLocks noGrp="1"/>
          </p:cNvSpPr>
          <p:nvPr>
            <p:ph type="body" sz="quarter" idx="10"/>
          </p:nvPr>
        </p:nvSpPr>
        <p:spPr>
          <a:xfrm>
            <a:off x="7865982" y="2266747"/>
            <a:ext cx="3487817" cy="3179762"/>
          </a:xfrm>
        </p:spPr>
        <p:txBody>
          <a:bodyPr>
            <a:normAutofit/>
          </a:bodyPr>
          <a:lstStyle>
            <a:lvl1pPr marL="0" indent="0">
              <a:buNone/>
              <a:defRPr sz="2400">
                <a:solidFill>
                  <a:srgbClr val="21806E"/>
                </a:solidFill>
              </a:defRPr>
            </a:lvl1pPr>
          </a:lstStyle>
          <a:p>
            <a:pPr lvl="0"/>
            <a:r>
              <a:rPr lang="fi-FI"/>
              <a:t>Muokkaa tekstin perustyylejä napsauttamalla</a:t>
            </a:r>
          </a:p>
        </p:txBody>
      </p:sp>
    </p:spTree>
    <p:extLst>
      <p:ext uri="{BB962C8B-B14F-4D97-AF65-F5344CB8AC3E}">
        <p14:creationId xmlns:p14="http://schemas.microsoft.com/office/powerpoint/2010/main" val="109680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5" name="Ellipsi 4">
            <a:extLst>
              <a:ext uri="{FF2B5EF4-FFF2-40B4-BE49-F238E27FC236}">
                <a16:creationId xmlns:a16="http://schemas.microsoft.com/office/drawing/2014/main" id="{8C6A0638-6979-8676-9312-ABB5768B7F7B}"/>
              </a:ext>
            </a:extLst>
          </p:cNvPr>
          <p:cNvSpPr/>
          <p:nvPr userDrawn="1"/>
        </p:nvSpPr>
        <p:spPr>
          <a:xfrm>
            <a:off x="9283804" y="2748807"/>
            <a:ext cx="2702875" cy="2702875"/>
          </a:xfrm>
          <a:prstGeom prst="ellipse">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C1F4E08F-34AF-B8DD-0227-A7EDE9F16DC7}"/>
              </a:ext>
            </a:extLst>
          </p:cNvPr>
          <p:cNvSpPr>
            <a:spLocks noGrp="1"/>
          </p:cNvSpPr>
          <p:nvPr>
            <p:ph type="title"/>
          </p:nvPr>
        </p:nvSpPr>
        <p:spPr>
          <a:xfrm>
            <a:off x="838199" y="365125"/>
            <a:ext cx="8278091" cy="1325563"/>
          </a:xfrm>
        </p:spPr>
        <p:txBody>
          <a:bodyPr>
            <a:normAutofit/>
          </a:bodyPr>
          <a:lstStyle/>
          <a:p>
            <a:endParaRPr lang="fi-FI" sz="3600">
              <a:solidFill>
                <a:srgbClr val="21806E"/>
              </a:solidFill>
              <a:latin typeface="Calibri" panose="020F0502020204030204" pitchFamily="34" charset="0"/>
              <a:cs typeface="Calibri" panose="020F0502020204030204" pitchFamily="34" charset="0"/>
            </a:endParaRPr>
          </a:p>
        </p:txBody>
      </p:sp>
      <p:sp>
        <p:nvSpPr>
          <p:cNvPr id="8" name="Sisällön paikkamerkki 2">
            <a:extLst>
              <a:ext uri="{FF2B5EF4-FFF2-40B4-BE49-F238E27FC236}">
                <a16:creationId xmlns:a16="http://schemas.microsoft.com/office/drawing/2014/main" id="{5B4AD21C-0991-515D-7234-A4C87DAF7C39}"/>
              </a:ext>
            </a:extLst>
          </p:cNvPr>
          <p:cNvSpPr>
            <a:spLocks noGrp="1"/>
          </p:cNvSpPr>
          <p:nvPr>
            <p:ph idx="1"/>
          </p:nvPr>
        </p:nvSpPr>
        <p:spPr>
          <a:xfrm>
            <a:off x="838200" y="1825625"/>
            <a:ext cx="8278090" cy="4351338"/>
          </a:xfrm>
        </p:spPr>
        <p:txBody>
          <a:bodyPr/>
          <a:lstStyle/>
          <a:p>
            <a:endParaRPr lang="fi-FI"/>
          </a:p>
        </p:txBody>
      </p:sp>
      <p:sp>
        <p:nvSpPr>
          <p:cNvPr id="2" name="Kuvan paikkamerkki 19">
            <a:extLst>
              <a:ext uri="{FF2B5EF4-FFF2-40B4-BE49-F238E27FC236}">
                <a16:creationId xmlns:a16="http://schemas.microsoft.com/office/drawing/2014/main" id="{F914ECA3-35DC-DBE1-4645-73C290F82519}"/>
              </a:ext>
            </a:extLst>
          </p:cNvPr>
          <p:cNvSpPr>
            <a:spLocks noGrp="1"/>
          </p:cNvSpPr>
          <p:nvPr>
            <p:ph type="pic" sz="quarter" idx="13"/>
          </p:nvPr>
        </p:nvSpPr>
        <p:spPr>
          <a:xfrm>
            <a:off x="9283805" y="2748807"/>
            <a:ext cx="2702874" cy="2705385"/>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solidFill>
            <a:srgbClr val="E6E6E6"/>
          </a:solidFill>
          <a:ln w="152400">
            <a:solidFill>
              <a:schemeClr val="bg1"/>
            </a:solidFill>
          </a:ln>
        </p:spPr>
        <p:txBody>
          <a:bodyPr wrap="square">
            <a:noAutofit/>
          </a:bodyPr>
          <a:lstStyle/>
          <a:p>
            <a:endParaRPr lang="fi-FI"/>
          </a:p>
        </p:txBody>
      </p:sp>
      <p:pic>
        <p:nvPicPr>
          <p:cNvPr id="6" name="Kuva 5">
            <a:extLst>
              <a:ext uri="{FF2B5EF4-FFF2-40B4-BE49-F238E27FC236}">
                <a16:creationId xmlns:a16="http://schemas.microsoft.com/office/drawing/2014/main" id="{6969C599-67EB-DF7D-25CF-CF4D3B3638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175398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EE57D3C2-3923-5598-C616-9EC422769043}"/>
              </a:ext>
            </a:extLst>
          </p:cNvPr>
          <p:cNvGrpSpPr/>
          <p:nvPr userDrawn="1"/>
        </p:nvGrpSpPr>
        <p:grpSpPr>
          <a:xfrm>
            <a:off x="1150899" y="1143384"/>
            <a:ext cx="8294164" cy="4571231"/>
            <a:chOff x="1562409" y="1154661"/>
            <a:chExt cx="8294164" cy="4571231"/>
          </a:xfrm>
        </p:grpSpPr>
        <p:sp>
          <p:nvSpPr>
            <p:cNvPr id="11" name="Pyöristetty suorakulmio 10">
              <a:extLst>
                <a:ext uri="{FF2B5EF4-FFF2-40B4-BE49-F238E27FC236}">
                  <a16:creationId xmlns:a16="http://schemas.microsoft.com/office/drawing/2014/main" id="{3291AE41-8E3B-ADC9-5E64-7598F1ECF95D}"/>
                </a:ext>
              </a:extLst>
            </p:cNvPr>
            <p:cNvSpPr/>
            <p:nvPr/>
          </p:nvSpPr>
          <p:spPr>
            <a:xfrm>
              <a:off x="1562409" y="1154661"/>
              <a:ext cx="8294164" cy="4548677"/>
            </a:xfrm>
            <a:prstGeom prst="roundRect">
              <a:avLst>
                <a:gd name="adj" fmla="val 611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98ADF1B8-AD31-AC9D-1924-7CF7882048AB}"/>
                </a:ext>
              </a:extLst>
            </p:cNvPr>
            <p:cNvPicPr>
              <a:picLocks noChangeAspect="1"/>
            </p:cNvPicPr>
            <p:nvPr/>
          </p:nvPicPr>
          <p:blipFill>
            <a:blip r:embed="rId2"/>
            <a:stretch>
              <a:fillRect/>
            </a:stretch>
          </p:blipFill>
          <p:spPr>
            <a:xfrm>
              <a:off x="8332573" y="4176492"/>
              <a:ext cx="1524000" cy="1549400"/>
            </a:xfrm>
            <a:prstGeom prst="rect">
              <a:avLst/>
            </a:prstGeom>
          </p:spPr>
        </p:pic>
      </p:grpSp>
      <p:sp>
        <p:nvSpPr>
          <p:cNvPr id="14" name="Otsikko 13">
            <a:extLst>
              <a:ext uri="{FF2B5EF4-FFF2-40B4-BE49-F238E27FC236}">
                <a16:creationId xmlns:a16="http://schemas.microsoft.com/office/drawing/2014/main" id="{B84FBD07-00BE-DC77-85E7-0D02F7BB829E}"/>
              </a:ext>
            </a:extLst>
          </p:cNvPr>
          <p:cNvSpPr>
            <a:spLocks noGrp="1"/>
          </p:cNvSpPr>
          <p:nvPr>
            <p:ph type="title" hasCustomPrompt="1"/>
          </p:nvPr>
        </p:nvSpPr>
        <p:spPr>
          <a:xfrm>
            <a:off x="1363493" y="1328311"/>
            <a:ext cx="7916694" cy="811774"/>
          </a:xfrm>
        </p:spPr>
        <p:txBody>
          <a:bodyPr/>
          <a:lstStyle>
            <a:lvl1pPr>
              <a:defRPr/>
            </a:lvl1pPr>
          </a:lstStyle>
          <a:p>
            <a:r>
              <a:rPr lang="fi-FI"/>
              <a:t>Kirjoita tähän esityksen sisältö</a:t>
            </a:r>
          </a:p>
        </p:txBody>
      </p:sp>
      <p:sp>
        <p:nvSpPr>
          <p:cNvPr id="18" name="Tekstin paikkamerkki 17">
            <a:extLst>
              <a:ext uri="{FF2B5EF4-FFF2-40B4-BE49-F238E27FC236}">
                <a16:creationId xmlns:a16="http://schemas.microsoft.com/office/drawing/2014/main" id="{2276946A-5323-9C9D-8FBD-EE13FF20CA1A}"/>
              </a:ext>
            </a:extLst>
          </p:cNvPr>
          <p:cNvSpPr>
            <a:spLocks noGrp="1"/>
          </p:cNvSpPr>
          <p:nvPr>
            <p:ph type="body" sz="quarter" idx="10"/>
          </p:nvPr>
        </p:nvSpPr>
        <p:spPr>
          <a:xfrm>
            <a:off x="1363493" y="2266747"/>
            <a:ext cx="7916862" cy="31797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9" name="Kuva 18">
            <a:extLst>
              <a:ext uri="{FF2B5EF4-FFF2-40B4-BE49-F238E27FC236}">
                <a16:creationId xmlns:a16="http://schemas.microsoft.com/office/drawing/2014/main" id="{6B92377B-0DA6-3355-AC38-7E286CA078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112458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EE57D3C2-3923-5598-C616-9EC422769043}"/>
              </a:ext>
            </a:extLst>
          </p:cNvPr>
          <p:cNvGrpSpPr/>
          <p:nvPr userDrawn="1"/>
        </p:nvGrpSpPr>
        <p:grpSpPr>
          <a:xfrm>
            <a:off x="1150899" y="1143384"/>
            <a:ext cx="8294164" cy="4571231"/>
            <a:chOff x="1562409" y="1154661"/>
            <a:chExt cx="8294164" cy="4571231"/>
          </a:xfrm>
        </p:grpSpPr>
        <p:sp>
          <p:nvSpPr>
            <p:cNvPr id="11" name="Pyöristetty suorakulmio 10">
              <a:extLst>
                <a:ext uri="{FF2B5EF4-FFF2-40B4-BE49-F238E27FC236}">
                  <a16:creationId xmlns:a16="http://schemas.microsoft.com/office/drawing/2014/main" id="{3291AE41-8E3B-ADC9-5E64-7598F1ECF95D}"/>
                </a:ext>
              </a:extLst>
            </p:cNvPr>
            <p:cNvSpPr/>
            <p:nvPr/>
          </p:nvSpPr>
          <p:spPr>
            <a:xfrm>
              <a:off x="1562409" y="1154661"/>
              <a:ext cx="8294164" cy="4548677"/>
            </a:xfrm>
            <a:prstGeom prst="roundRect">
              <a:avLst>
                <a:gd name="adj" fmla="val 611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98ADF1B8-AD31-AC9D-1924-7CF7882048AB}"/>
                </a:ext>
              </a:extLst>
            </p:cNvPr>
            <p:cNvPicPr>
              <a:picLocks noChangeAspect="1"/>
            </p:cNvPicPr>
            <p:nvPr/>
          </p:nvPicPr>
          <p:blipFill>
            <a:blip r:embed="rId2"/>
            <a:stretch>
              <a:fillRect/>
            </a:stretch>
          </p:blipFill>
          <p:spPr>
            <a:xfrm>
              <a:off x="8332573" y="4176492"/>
              <a:ext cx="1524000" cy="1549400"/>
            </a:xfrm>
            <a:prstGeom prst="rect">
              <a:avLst/>
            </a:prstGeom>
          </p:spPr>
        </p:pic>
      </p:grpSp>
      <p:sp>
        <p:nvSpPr>
          <p:cNvPr id="18" name="Tekstin paikkamerkki 17">
            <a:extLst>
              <a:ext uri="{FF2B5EF4-FFF2-40B4-BE49-F238E27FC236}">
                <a16:creationId xmlns:a16="http://schemas.microsoft.com/office/drawing/2014/main" id="{2276946A-5323-9C9D-8FBD-EE13FF20CA1A}"/>
              </a:ext>
            </a:extLst>
          </p:cNvPr>
          <p:cNvSpPr>
            <a:spLocks noGrp="1"/>
          </p:cNvSpPr>
          <p:nvPr>
            <p:ph type="body" sz="quarter" idx="10"/>
          </p:nvPr>
        </p:nvSpPr>
        <p:spPr>
          <a:xfrm>
            <a:off x="1363493" y="1352145"/>
            <a:ext cx="7916862" cy="40943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 name="Kuva 1">
            <a:extLst>
              <a:ext uri="{FF2B5EF4-FFF2-40B4-BE49-F238E27FC236}">
                <a16:creationId xmlns:a16="http://schemas.microsoft.com/office/drawing/2014/main" id="{4485E2F9-26A1-E3F1-2A86-53C90F1A04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Tree>
    <p:extLst>
      <p:ext uri="{BB962C8B-B14F-4D97-AF65-F5344CB8AC3E}">
        <p14:creationId xmlns:p14="http://schemas.microsoft.com/office/powerpoint/2010/main" val="4199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8" name="Median paikkamerkki 7">
            <a:extLst>
              <a:ext uri="{FF2B5EF4-FFF2-40B4-BE49-F238E27FC236}">
                <a16:creationId xmlns:a16="http://schemas.microsoft.com/office/drawing/2014/main" id="{1DBB404B-086B-E9E6-AC74-5AAE1D4AF8ED}"/>
              </a:ext>
            </a:extLst>
          </p:cNvPr>
          <p:cNvSpPr>
            <a:spLocks noGrp="1"/>
          </p:cNvSpPr>
          <p:nvPr>
            <p:ph type="media" sz="quarter" idx="10"/>
          </p:nvPr>
        </p:nvSpPr>
        <p:spPr>
          <a:xfrm>
            <a:off x="814387" y="1088019"/>
            <a:ext cx="10563225" cy="5113549"/>
          </a:xfrm>
        </p:spPr>
        <p:txBody>
          <a:bodyPr/>
          <a:lstStyle/>
          <a:p>
            <a:endParaRPr lang="fi-FI"/>
          </a:p>
        </p:txBody>
      </p:sp>
      <p:pic>
        <p:nvPicPr>
          <p:cNvPr id="9" name="Kuva 8">
            <a:extLst>
              <a:ext uri="{FF2B5EF4-FFF2-40B4-BE49-F238E27FC236}">
                <a16:creationId xmlns:a16="http://schemas.microsoft.com/office/drawing/2014/main" id="{84B4583E-2176-6008-2B35-9F0B0B747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sp>
        <p:nvSpPr>
          <p:cNvPr id="10" name="Otsikko 1">
            <a:extLst>
              <a:ext uri="{FF2B5EF4-FFF2-40B4-BE49-F238E27FC236}">
                <a16:creationId xmlns:a16="http://schemas.microsoft.com/office/drawing/2014/main" id="{29DEDE88-D5AF-5F87-FE0F-BF6D0600BA77}"/>
              </a:ext>
            </a:extLst>
          </p:cNvPr>
          <p:cNvSpPr>
            <a:spLocks noGrp="1"/>
          </p:cNvSpPr>
          <p:nvPr>
            <p:ph type="title"/>
          </p:nvPr>
        </p:nvSpPr>
        <p:spPr>
          <a:xfrm>
            <a:off x="814387" y="365125"/>
            <a:ext cx="10563225" cy="722894"/>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fi-FI" sz="3600">
              <a:solidFill>
                <a:srgbClr val="21806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65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3" name="Pyöristetty suorakulmio 2">
            <a:hlinkClick r:id="rId2"/>
            <a:extLst>
              <a:ext uri="{FF2B5EF4-FFF2-40B4-BE49-F238E27FC236}">
                <a16:creationId xmlns:a16="http://schemas.microsoft.com/office/drawing/2014/main" id="{BAE1F700-1BD6-E657-9F0F-B6D536E7898C}"/>
              </a:ext>
            </a:extLst>
          </p:cNvPr>
          <p:cNvSpPr/>
          <p:nvPr userDrawn="1"/>
        </p:nvSpPr>
        <p:spPr>
          <a:xfrm>
            <a:off x="6127605" y="4223861"/>
            <a:ext cx="4001351" cy="1034447"/>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yöristetty suorakulmio 5">
            <a:hlinkClick r:id="rId3"/>
            <a:extLst>
              <a:ext uri="{FF2B5EF4-FFF2-40B4-BE49-F238E27FC236}">
                <a16:creationId xmlns:a16="http://schemas.microsoft.com/office/drawing/2014/main" id="{83A0C7AF-64AB-AED6-F268-51743E5F316A}"/>
              </a:ext>
              <a:ext uri="{C183D7F6-B498-43B3-948B-1728B52AA6E4}">
                <adec:decorative xmlns:adec="http://schemas.microsoft.com/office/drawing/2017/decorative" val="1"/>
              </a:ext>
            </a:extLst>
          </p:cNvPr>
          <p:cNvSpPr/>
          <p:nvPr userDrawn="1"/>
        </p:nvSpPr>
        <p:spPr>
          <a:xfrm>
            <a:off x="2130901" y="2599305"/>
            <a:ext cx="2324017" cy="1021404"/>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yöristetty suorakulmio 7">
            <a:hlinkClick r:id="rId4"/>
            <a:extLst>
              <a:ext uri="{FF2B5EF4-FFF2-40B4-BE49-F238E27FC236}">
                <a16:creationId xmlns:a16="http://schemas.microsoft.com/office/drawing/2014/main" id="{CF7F2A01-547B-8199-9CAB-8618B9BC0968}"/>
              </a:ext>
            </a:extLst>
          </p:cNvPr>
          <p:cNvSpPr/>
          <p:nvPr userDrawn="1"/>
        </p:nvSpPr>
        <p:spPr>
          <a:xfrm>
            <a:off x="4161379" y="4227069"/>
            <a:ext cx="1614107" cy="1038356"/>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yöristetty suorakulmio 9">
            <a:hlinkClick r:id="rId5"/>
            <a:extLst>
              <a:ext uri="{FF2B5EF4-FFF2-40B4-BE49-F238E27FC236}">
                <a16:creationId xmlns:a16="http://schemas.microsoft.com/office/drawing/2014/main" id="{673CC090-3375-D447-C20A-AFD167529DC2}"/>
              </a:ext>
              <a:ext uri="{C183D7F6-B498-43B3-948B-1728B52AA6E4}">
                <adec:decorative xmlns:adec="http://schemas.microsoft.com/office/drawing/2017/decorative" val="1"/>
              </a:ext>
            </a:extLst>
          </p:cNvPr>
          <p:cNvSpPr/>
          <p:nvPr userDrawn="1"/>
        </p:nvSpPr>
        <p:spPr>
          <a:xfrm>
            <a:off x="4971345" y="2595684"/>
            <a:ext cx="2324017" cy="1038356"/>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yöristetty suorakulmio 10">
            <a:hlinkClick r:id="rId6"/>
            <a:extLst>
              <a:ext uri="{FF2B5EF4-FFF2-40B4-BE49-F238E27FC236}">
                <a16:creationId xmlns:a16="http://schemas.microsoft.com/office/drawing/2014/main" id="{7AEC70FE-7490-80DD-1A3F-DA06F234907F}"/>
              </a:ext>
              <a:ext uri="{C183D7F6-B498-43B3-948B-1728B52AA6E4}">
                <adec:decorative xmlns:adec="http://schemas.microsoft.com/office/drawing/2017/decorative" val="1"/>
              </a:ext>
            </a:extLst>
          </p:cNvPr>
          <p:cNvSpPr/>
          <p:nvPr userDrawn="1"/>
        </p:nvSpPr>
        <p:spPr>
          <a:xfrm>
            <a:off x="2134326" y="4228862"/>
            <a:ext cx="1674936" cy="1038356"/>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yöristetty suorakulmio 11">
            <a:hlinkClick r:id="rId7"/>
            <a:extLst>
              <a:ext uri="{FF2B5EF4-FFF2-40B4-BE49-F238E27FC236}">
                <a16:creationId xmlns:a16="http://schemas.microsoft.com/office/drawing/2014/main" id="{A5307138-D302-0E40-9AD4-95382E8C2BB8}"/>
              </a:ext>
            </a:extLst>
          </p:cNvPr>
          <p:cNvSpPr/>
          <p:nvPr userDrawn="1"/>
        </p:nvSpPr>
        <p:spPr>
          <a:xfrm>
            <a:off x="7804939" y="2599722"/>
            <a:ext cx="2324017" cy="1038357"/>
          </a:xfrm>
          <a:prstGeom prst="roundRect">
            <a:avLst>
              <a:gd name="adj" fmla="val 10861"/>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Kuva 67">
            <a:extLst>
              <a:ext uri="{FF2B5EF4-FFF2-40B4-BE49-F238E27FC236}">
                <a16:creationId xmlns:a16="http://schemas.microsoft.com/office/drawing/2014/main" id="{FD3DC33B-1777-0821-ED8D-0C0C040C2D22}"/>
              </a:ext>
              <a:ext uri="{C183D7F6-B498-43B3-948B-1728B52AA6E4}">
                <adec:decorative xmlns:adec="http://schemas.microsoft.com/office/drawing/2017/decorative" val="1"/>
              </a:ext>
            </a:extLst>
          </p:cNvPr>
          <p:cNvSpPr/>
          <p:nvPr userDrawn="1"/>
        </p:nvSpPr>
        <p:spPr>
          <a:xfrm>
            <a:off x="2673573" y="4068087"/>
            <a:ext cx="570898" cy="404420"/>
          </a:xfrm>
          <a:custGeom>
            <a:avLst/>
            <a:gdLst>
              <a:gd name="connsiteX0" fmla="*/ 1017172 w 1031554"/>
              <a:gd name="connsiteY0" fmla="*/ 119594 h 730746"/>
              <a:gd name="connsiteX1" fmla="*/ 924653 w 1031554"/>
              <a:gd name="connsiteY1" fmla="*/ 25309 h 730746"/>
              <a:gd name="connsiteX2" fmla="*/ 106937 w 1031554"/>
              <a:gd name="connsiteY2" fmla="*/ 25309 h 730746"/>
              <a:gd name="connsiteX3" fmla="*/ 14380 w 1031554"/>
              <a:gd name="connsiteY3" fmla="*/ 119594 h 730746"/>
              <a:gd name="connsiteX4" fmla="*/ 14380 w 1031554"/>
              <a:gd name="connsiteY4" fmla="*/ 611153 h 730746"/>
              <a:gd name="connsiteX5" fmla="*/ 106937 w 1031554"/>
              <a:gd name="connsiteY5" fmla="*/ 705437 h 730746"/>
              <a:gd name="connsiteX6" fmla="*/ 924653 w 1031554"/>
              <a:gd name="connsiteY6" fmla="*/ 705437 h 730746"/>
              <a:gd name="connsiteX7" fmla="*/ 1017172 w 1031554"/>
              <a:gd name="connsiteY7" fmla="*/ 611153 h 730746"/>
              <a:gd name="connsiteX8" fmla="*/ 1017172 w 1031554"/>
              <a:gd name="connsiteY8" fmla="*/ 119594 h 730746"/>
              <a:gd name="connsiteX9" fmla="*/ 429807 w 1031554"/>
              <a:gd name="connsiteY9" fmla="*/ 537331 h 730746"/>
              <a:gd name="connsiteX10" fmla="*/ 429807 w 1031554"/>
              <a:gd name="connsiteY10" fmla="*/ 193469 h 730746"/>
              <a:gd name="connsiteX11" fmla="*/ 687701 w 1031554"/>
              <a:gd name="connsiteY11" fmla="*/ 365406 h 730746"/>
              <a:gd name="connsiteX12" fmla="*/ 429807 w 1031554"/>
              <a:gd name="connsiteY12" fmla="*/ 537331 h 73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1554" h="730746">
                <a:moveTo>
                  <a:pt x="1017172" y="119594"/>
                </a:moveTo>
                <a:cubicBezTo>
                  <a:pt x="1011758" y="74425"/>
                  <a:pt x="969190" y="31112"/>
                  <a:pt x="924653" y="25309"/>
                </a:cubicBezTo>
                <a:cubicBezTo>
                  <a:pt x="653125" y="-8436"/>
                  <a:pt x="378465" y="-8436"/>
                  <a:pt x="106937" y="25309"/>
                </a:cubicBezTo>
                <a:cubicBezTo>
                  <a:pt x="62362" y="31099"/>
                  <a:pt x="19795" y="74425"/>
                  <a:pt x="14380" y="119594"/>
                </a:cubicBezTo>
                <a:cubicBezTo>
                  <a:pt x="-4793" y="285137"/>
                  <a:pt x="-4793" y="445647"/>
                  <a:pt x="14380" y="611153"/>
                </a:cubicBezTo>
                <a:cubicBezTo>
                  <a:pt x="19795" y="656322"/>
                  <a:pt x="62362" y="699675"/>
                  <a:pt x="106937" y="705437"/>
                </a:cubicBezTo>
                <a:cubicBezTo>
                  <a:pt x="378465" y="739183"/>
                  <a:pt x="653125" y="739183"/>
                  <a:pt x="924653" y="705437"/>
                </a:cubicBezTo>
                <a:cubicBezTo>
                  <a:pt x="969190" y="699685"/>
                  <a:pt x="1011758" y="656322"/>
                  <a:pt x="1017172" y="611153"/>
                </a:cubicBezTo>
                <a:cubicBezTo>
                  <a:pt x="1036348" y="445663"/>
                  <a:pt x="1036348" y="285137"/>
                  <a:pt x="1017172" y="119594"/>
                </a:cubicBezTo>
                <a:close/>
                <a:moveTo>
                  <a:pt x="429807" y="537331"/>
                </a:moveTo>
                <a:lnTo>
                  <a:pt x="429807" y="193469"/>
                </a:lnTo>
                <a:lnTo>
                  <a:pt x="687701" y="365406"/>
                </a:lnTo>
                <a:lnTo>
                  <a:pt x="429807" y="537331"/>
                </a:lnTo>
                <a:close/>
              </a:path>
            </a:pathLst>
          </a:custGeom>
          <a:solidFill>
            <a:srgbClr val="21806E"/>
          </a:solidFill>
          <a:ln w="2509" cap="flat">
            <a:noFill/>
            <a:prstDash val="solid"/>
            <a:miter/>
          </a:ln>
        </p:spPr>
        <p:txBody>
          <a:bodyPr rtlCol="0" anchor="ctr"/>
          <a:lstStyle/>
          <a:p>
            <a:endParaRPr lang="fi-FI"/>
          </a:p>
        </p:txBody>
      </p:sp>
      <p:pic>
        <p:nvPicPr>
          <p:cNvPr id="24" name="Kuva 23">
            <a:extLst>
              <a:ext uri="{FF2B5EF4-FFF2-40B4-BE49-F238E27FC236}">
                <a16:creationId xmlns:a16="http://schemas.microsoft.com/office/drawing/2014/main" id="{518A2190-CD38-0355-7041-17D611179A35}"/>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02748" y="2339622"/>
            <a:ext cx="528397" cy="528397"/>
          </a:xfrm>
          <a:prstGeom prst="rect">
            <a:avLst/>
          </a:prstGeom>
        </p:spPr>
      </p:pic>
      <p:pic>
        <p:nvPicPr>
          <p:cNvPr id="25" name="Kuva 24">
            <a:extLst>
              <a:ext uri="{FF2B5EF4-FFF2-40B4-BE49-F238E27FC236}">
                <a16:creationId xmlns:a16="http://schemas.microsoft.com/office/drawing/2014/main" id="{1B35D653-BC2D-70BC-2CB3-0E265FE19584}"/>
              </a:ext>
              <a:ext uri="{C183D7F6-B498-43B3-948B-1728B52AA6E4}">
                <adec:decorative xmlns:adec="http://schemas.microsoft.com/office/drawing/2017/decorative" val="1"/>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34598" y="2321842"/>
            <a:ext cx="530321" cy="530321"/>
          </a:xfrm>
          <a:prstGeom prst="rect">
            <a:avLst/>
          </a:prstGeom>
        </p:spPr>
      </p:pic>
      <p:pic>
        <p:nvPicPr>
          <p:cNvPr id="26" name="Kuva 25">
            <a:extLst>
              <a:ext uri="{FF2B5EF4-FFF2-40B4-BE49-F238E27FC236}">
                <a16:creationId xmlns:a16="http://schemas.microsoft.com/office/drawing/2014/main" id="{37A42371-A791-836E-29B7-34E196D8DB5E}"/>
              </a:ext>
              <a:ext uri="{C183D7F6-B498-43B3-948B-1728B52AA6E4}">
                <adec:decorative xmlns:adec="http://schemas.microsoft.com/office/drawing/2017/decorative" val="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866369" y="2295631"/>
            <a:ext cx="530320" cy="530320"/>
          </a:xfrm>
          <a:prstGeom prst="rect">
            <a:avLst/>
          </a:prstGeom>
        </p:spPr>
      </p:pic>
      <p:pic>
        <p:nvPicPr>
          <p:cNvPr id="27" name="Kuva 26">
            <a:extLst>
              <a:ext uri="{FF2B5EF4-FFF2-40B4-BE49-F238E27FC236}">
                <a16:creationId xmlns:a16="http://schemas.microsoft.com/office/drawing/2014/main" id="{E6E0E4A3-087F-F79E-65A5-0C10B3305F5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11039" y="6257133"/>
            <a:ext cx="1543905" cy="321776"/>
          </a:xfrm>
          <a:prstGeom prst="rect">
            <a:avLst/>
          </a:prstGeom>
        </p:spPr>
      </p:pic>
      <p:pic>
        <p:nvPicPr>
          <p:cNvPr id="28" name="Kuva 27">
            <a:extLst>
              <a:ext uri="{FF2B5EF4-FFF2-40B4-BE49-F238E27FC236}">
                <a16:creationId xmlns:a16="http://schemas.microsoft.com/office/drawing/2014/main" id="{7456E18C-2CD6-D72B-B128-49F761C61B24}"/>
              </a:ext>
            </a:extLst>
          </p:cNvPr>
          <p:cNvPicPr>
            <a:picLocks noChangeAspect="1"/>
          </p:cNvPicPr>
          <p:nvPr userDrawn="1"/>
        </p:nvPicPr>
        <p:blipFill>
          <a:blip r:embed="rId15"/>
          <a:stretch>
            <a:fillRect/>
          </a:stretch>
        </p:blipFill>
        <p:spPr>
          <a:xfrm>
            <a:off x="10938932" y="-9035"/>
            <a:ext cx="1257859" cy="2470794"/>
          </a:xfrm>
          <a:prstGeom prst="rect">
            <a:avLst/>
          </a:prstGeom>
        </p:spPr>
      </p:pic>
      <p:pic>
        <p:nvPicPr>
          <p:cNvPr id="2" name="Kuva 1">
            <a:extLst>
              <a:ext uri="{FF2B5EF4-FFF2-40B4-BE49-F238E27FC236}">
                <a16:creationId xmlns:a16="http://schemas.microsoft.com/office/drawing/2014/main" id="{77CD0C94-B433-2507-6218-7EAA88C14EE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806819" y="3996581"/>
            <a:ext cx="444010" cy="454559"/>
          </a:xfrm>
          <a:prstGeom prst="rect">
            <a:avLst/>
          </a:prstGeom>
        </p:spPr>
      </p:pic>
      <p:pic>
        <p:nvPicPr>
          <p:cNvPr id="5" name="Kuva 4">
            <a:extLst>
              <a:ext uri="{FF2B5EF4-FFF2-40B4-BE49-F238E27FC236}">
                <a16:creationId xmlns:a16="http://schemas.microsoft.com/office/drawing/2014/main" id="{700AF66B-92EB-8F63-9F1B-63591FCA986D}"/>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flipV="1">
            <a:off x="7864197" y="3922975"/>
            <a:ext cx="528165" cy="528165"/>
          </a:xfrm>
          <a:prstGeom prst="rect">
            <a:avLst/>
          </a:prstGeom>
        </p:spPr>
      </p:pic>
    </p:spTree>
    <p:extLst>
      <p:ext uri="{BB962C8B-B14F-4D97-AF65-F5344CB8AC3E}">
        <p14:creationId xmlns:p14="http://schemas.microsoft.com/office/powerpoint/2010/main" val="24458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C8D44DA-C8E1-1111-C5EB-62958EC52C8A}"/>
              </a:ext>
            </a:extLst>
          </p:cNvPr>
          <p:cNvSpPr/>
          <p:nvPr userDrawn="1"/>
        </p:nvSpPr>
        <p:spPr>
          <a:xfrm>
            <a:off x="0" y="833277"/>
            <a:ext cx="12191999" cy="5161660"/>
          </a:xfrm>
          <a:prstGeom prst="rect">
            <a:avLst/>
          </a:prstGeom>
          <a:solidFill>
            <a:srgbClr val="E6E6E6"/>
          </a:solidFill>
          <a:ln w="9507" cap="flat">
            <a:noFill/>
            <a:prstDash val="solid"/>
            <a:miter/>
          </a:ln>
        </p:spPr>
        <p:txBody>
          <a:bodyPr rtlCol="0" anchor="ctr"/>
          <a:lstStyle/>
          <a:p>
            <a:pPr algn="l"/>
            <a:endParaRPr lang="fi-FI"/>
          </a:p>
        </p:txBody>
      </p:sp>
      <p:pic>
        <p:nvPicPr>
          <p:cNvPr id="5" name="Kuva 4">
            <a:extLst>
              <a:ext uri="{FF2B5EF4-FFF2-40B4-BE49-F238E27FC236}">
                <a16:creationId xmlns:a16="http://schemas.microsoft.com/office/drawing/2014/main" id="{EE1D179E-CBEB-8A99-AF03-BFE8BDA262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9644" y="6151774"/>
            <a:ext cx="2169104" cy="452078"/>
          </a:xfrm>
          <a:prstGeom prst="rect">
            <a:avLst/>
          </a:prstGeom>
        </p:spPr>
      </p:pic>
      <p:sp>
        <p:nvSpPr>
          <p:cNvPr id="20" name="Kuvan paikkamerkki 19">
            <a:extLst>
              <a:ext uri="{FF2B5EF4-FFF2-40B4-BE49-F238E27FC236}">
                <a16:creationId xmlns:a16="http://schemas.microsoft.com/office/drawing/2014/main" id="{7846D3E4-B36F-B954-F56A-1C94E133EE16}"/>
              </a:ext>
            </a:extLst>
          </p:cNvPr>
          <p:cNvSpPr>
            <a:spLocks noGrp="1"/>
          </p:cNvSpPr>
          <p:nvPr>
            <p:ph type="pic" sz="quarter" idx="13"/>
          </p:nvPr>
        </p:nvSpPr>
        <p:spPr>
          <a:xfrm>
            <a:off x="522138" y="302121"/>
            <a:ext cx="4244126" cy="4248068"/>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ln w="152400">
            <a:solidFill>
              <a:schemeClr val="bg1"/>
            </a:solidFill>
          </a:ln>
        </p:spPr>
        <p:txBody>
          <a:bodyPr wrap="square">
            <a:noAutofit/>
          </a:bodyPr>
          <a:lstStyle/>
          <a:p>
            <a:endParaRPr lang="fi-FI"/>
          </a:p>
        </p:txBody>
      </p:sp>
      <p:sp>
        <p:nvSpPr>
          <p:cNvPr id="17" name="Kuvan paikkamerkki 16">
            <a:extLst>
              <a:ext uri="{FF2B5EF4-FFF2-40B4-BE49-F238E27FC236}">
                <a16:creationId xmlns:a16="http://schemas.microsoft.com/office/drawing/2014/main" id="{500B1867-6156-7B3E-1A80-021E41C8E173}"/>
              </a:ext>
            </a:extLst>
          </p:cNvPr>
          <p:cNvSpPr>
            <a:spLocks noGrp="1"/>
          </p:cNvSpPr>
          <p:nvPr>
            <p:ph type="pic" sz="quarter" idx="12"/>
          </p:nvPr>
        </p:nvSpPr>
        <p:spPr>
          <a:xfrm>
            <a:off x="2965660" y="3288429"/>
            <a:ext cx="2860688" cy="2863345"/>
          </a:xfrm>
          <a:custGeom>
            <a:avLst/>
            <a:gdLst>
              <a:gd name="connsiteX0" fmla="*/ 2062616 w 4125233"/>
              <a:gd name="connsiteY0" fmla="*/ 0 h 4125233"/>
              <a:gd name="connsiteX1" fmla="*/ 4125233 w 4125233"/>
              <a:gd name="connsiteY1" fmla="*/ 2062616 h 4125233"/>
              <a:gd name="connsiteX2" fmla="*/ 2062616 w 4125233"/>
              <a:gd name="connsiteY2" fmla="*/ 4125233 h 4125233"/>
              <a:gd name="connsiteX3" fmla="*/ 0 w 4125233"/>
              <a:gd name="connsiteY3" fmla="*/ 2062616 h 4125233"/>
              <a:gd name="connsiteX4" fmla="*/ 2062616 w 4125233"/>
              <a:gd name="connsiteY4" fmla="*/ 0 h 412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233" h="4125233">
                <a:moveTo>
                  <a:pt x="2062616" y="0"/>
                </a:moveTo>
                <a:cubicBezTo>
                  <a:pt x="3201768" y="0"/>
                  <a:pt x="4125233" y="923465"/>
                  <a:pt x="4125233" y="2062616"/>
                </a:cubicBezTo>
                <a:cubicBezTo>
                  <a:pt x="4125233" y="3201768"/>
                  <a:pt x="3201768" y="4125233"/>
                  <a:pt x="2062616" y="4125233"/>
                </a:cubicBezTo>
                <a:cubicBezTo>
                  <a:pt x="923465" y="4125233"/>
                  <a:pt x="0" y="3201768"/>
                  <a:pt x="0" y="2062616"/>
                </a:cubicBezTo>
                <a:cubicBezTo>
                  <a:pt x="0" y="923465"/>
                  <a:pt x="923465" y="0"/>
                  <a:pt x="2062616" y="0"/>
                </a:cubicBezTo>
                <a:close/>
              </a:path>
            </a:pathLst>
          </a:custGeom>
          <a:ln w="152400">
            <a:solidFill>
              <a:schemeClr val="bg1"/>
            </a:solidFill>
          </a:ln>
        </p:spPr>
        <p:txBody>
          <a:bodyPr wrap="square">
            <a:noAutofit/>
          </a:bodyPr>
          <a:lstStyle/>
          <a:p>
            <a:endParaRPr lang="fi-FI"/>
          </a:p>
        </p:txBody>
      </p:sp>
      <p:sp>
        <p:nvSpPr>
          <p:cNvPr id="6" name="Otsikko 1">
            <a:extLst>
              <a:ext uri="{FF2B5EF4-FFF2-40B4-BE49-F238E27FC236}">
                <a16:creationId xmlns:a16="http://schemas.microsoft.com/office/drawing/2014/main" id="{2FCF969B-7E79-09A4-516D-B82B64BE1BCB}"/>
              </a:ext>
            </a:extLst>
          </p:cNvPr>
          <p:cNvSpPr>
            <a:spLocks noGrp="1"/>
          </p:cNvSpPr>
          <p:nvPr>
            <p:ph type="title"/>
          </p:nvPr>
        </p:nvSpPr>
        <p:spPr>
          <a:xfrm>
            <a:off x="6096000" y="1575518"/>
            <a:ext cx="5619849" cy="1712911"/>
          </a:xfrm>
        </p:spPr>
        <p:txBody>
          <a:bodyPr anchor="b">
            <a:normAutofit/>
          </a:bodyPr>
          <a:lstStyle>
            <a:lvl1pPr>
              <a:defRPr sz="4000"/>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fi-FI" sz="3600">
              <a:solidFill>
                <a:srgbClr val="21806E"/>
              </a:solidFill>
              <a:latin typeface="Calibri" panose="020F0502020204030204" pitchFamily="34" charset="0"/>
              <a:cs typeface="Calibri" panose="020F0502020204030204" pitchFamily="34" charset="0"/>
            </a:endParaRPr>
          </a:p>
        </p:txBody>
      </p:sp>
      <p:sp>
        <p:nvSpPr>
          <p:cNvPr id="7" name="Tekstin paikkamerkki 12">
            <a:extLst>
              <a:ext uri="{FF2B5EF4-FFF2-40B4-BE49-F238E27FC236}">
                <a16:creationId xmlns:a16="http://schemas.microsoft.com/office/drawing/2014/main" id="{7DC2F251-21B0-CC64-0166-8F79DA8B2160}"/>
              </a:ext>
            </a:extLst>
          </p:cNvPr>
          <p:cNvSpPr>
            <a:spLocks noGrp="1"/>
          </p:cNvSpPr>
          <p:nvPr>
            <p:ph type="body" sz="quarter" idx="14" hasCustomPrompt="1"/>
          </p:nvPr>
        </p:nvSpPr>
        <p:spPr>
          <a:xfrm>
            <a:off x="6096099" y="3414107"/>
            <a:ext cx="5009491" cy="1712912"/>
          </a:xfrm>
        </p:spPr>
        <p:txBody>
          <a:bodyPr>
            <a:normAutofit/>
          </a:bodyPr>
          <a:lstStyle>
            <a:lvl1pPr marL="0" indent="0">
              <a:buNone/>
              <a:defRPr sz="3200"/>
            </a:lvl1pPr>
          </a:lstStyle>
          <a:p>
            <a:pPr lvl="0"/>
            <a:r>
              <a:rPr lang="fi-FI"/>
              <a:t>Lisää alaotsikko</a:t>
            </a:r>
          </a:p>
        </p:txBody>
      </p:sp>
    </p:spTree>
    <p:extLst>
      <p:ext uri="{BB962C8B-B14F-4D97-AF65-F5344CB8AC3E}">
        <p14:creationId xmlns:p14="http://schemas.microsoft.com/office/powerpoint/2010/main" val="178105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A53E30B-53FF-F08D-66C1-6AC1EACCC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 </a:t>
            </a:r>
          </a:p>
        </p:txBody>
      </p:sp>
      <p:sp>
        <p:nvSpPr>
          <p:cNvPr id="3" name="Tekstin paikkamerkki 2">
            <a:extLst>
              <a:ext uri="{FF2B5EF4-FFF2-40B4-BE49-F238E27FC236}">
                <a16:creationId xmlns:a16="http://schemas.microsoft.com/office/drawing/2014/main" id="{00900552-FF00-D47D-90A8-53CFA30F0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290398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51" r:id="rId5"/>
    <p:sldLayoutId id="2147483666" r:id="rId6"/>
    <p:sldLayoutId id="2147483655" r:id="rId7"/>
    <p:sldLayoutId id="2147483667" r:id="rId8"/>
    <p:sldLayoutId id="2147483665" r:id="rId9"/>
    <p:sldLayoutId id="2147483649" r:id="rId10"/>
    <p:sldLayoutId id="2147483650" r:id="rId11"/>
    <p:sldLayoutId id="2147483663"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3600" kern="1200">
          <a:solidFill>
            <a:srgbClr val="21806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duunikoutsi.fi/"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29_DC847EBB.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B_8BD1253A.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1C_C4A13516.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kansalaisareena.fi/aloittavan-vapaaehtoistoiminnan-koordinaattorin-opas/vapaaehtoisten-motiivit-ja-motivoint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E_A429D400.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www.opintokeskussivis.fi/app/uploads/2023/11/vapaaehtoistyon-tekeminen-suomessa.pdf"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www.opintokeskussivis.fi/app/uploads/2023/11/vapaaehtoistyon-tekeminen-suomessa.pdf" TargetMode="External"/><Relationship Id="rId2" Type="http://schemas.microsoft.com/office/2018/10/relationships/comments" Target="../comments/modernComment_11F_E6E9DF00.xml"/><Relationship Id="rId1" Type="http://schemas.openxmlformats.org/officeDocument/2006/relationships/slideLayout" Target="../slideLayouts/slideLayout15.xml"/><Relationship Id="rId4" Type="http://schemas.openxmlformats.org/officeDocument/2006/relationships/hyperlink" Target="https://www.humak.fi/julkaisut/yksin-yhdessa-yhteisoss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BC38E8F-F034-2B8C-D75F-1879657484C7}"/>
              </a:ext>
            </a:extLst>
          </p:cNvPr>
          <p:cNvSpPr>
            <a:spLocks noGrp="1"/>
          </p:cNvSpPr>
          <p:nvPr>
            <p:ph type="title"/>
          </p:nvPr>
        </p:nvSpPr>
        <p:spPr/>
        <p:txBody>
          <a:bodyPr>
            <a:normAutofit/>
          </a:bodyPr>
          <a:lstStyle/>
          <a:p>
            <a:r>
              <a:rPr lang="fi-FI"/>
              <a:t>Omannäköinen osaamismerkki -työpaja</a:t>
            </a:r>
          </a:p>
        </p:txBody>
      </p:sp>
      <p:sp>
        <p:nvSpPr>
          <p:cNvPr id="7" name="Tekstin paikkamerkki 6">
            <a:extLst>
              <a:ext uri="{FF2B5EF4-FFF2-40B4-BE49-F238E27FC236}">
                <a16:creationId xmlns:a16="http://schemas.microsoft.com/office/drawing/2014/main" id="{F5487F65-4A70-755F-9D05-73052E492CF4}"/>
              </a:ext>
            </a:extLst>
          </p:cNvPr>
          <p:cNvSpPr>
            <a:spLocks noGrp="1"/>
          </p:cNvSpPr>
          <p:nvPr>
            <p:ph type="body" sz="quarter" idx="14"/>
          </p:nvPr>
        </p:nvSpPr>
        <p:spPr/>
        <p:txBody>
          <a:bodyPr/>
          <a:lstStyle/>
          <a:p>
            <a:r>
              <a:rPr lang="fi-FI"/>
              <a:t>Työpajan vetäjän opas</a:t>
            </a:r>
          </a:p>
        </p:txBody>
      </p:sp>
      <p:pic>
        <p:nvPicPr>
          <p:cNvPr id="34" name="Kuvan paikkamerkki 33" descr="Kuvituskuvassa neljä nuorta ihmistä katsoo saman kannettavan tietokoneen näyttöä.">
            <a:extLst>
              <a:ext uri="{FF2B5EF4-FFF2-40B4-BE49-F238E27FC236}">
                <a16:creationId xmlns:a16="http://schemas.microsoft.com/office/drawing/2014/main" id="{1A3305B5-79B4-CFEF-83C1-3F112384F44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pic>
        <p:nvPicPr>
          <p:cNvPr id="36" name="Kuvan paikkamerkki 35" descr="Kuvituskuvassa nuori, hymyilevä tummatukkainen nainen seisoo valkoisen taulun edessä. Taululla erivärisiä tarralappuja.">
            <a:extLst>
              <a:ext uri="{FF2B5EF4-FFF2-40B4-BE49-F238E27FC236}">
                <a16:creationId xmlns:a16="http://schemas.microsoft.com/office/drawing/2014/main" id="{E46E4BC6-4B5E-2157-AE72-A758DAB6C30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0797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ituskuvassa kolme nuorta ihmistä kumartuneena pöydän päälle. Keskimmäisellä on yllään keltainen huppari ja kädessään kynä. ">
            <a:extLst>
              <a:ext uri="{FF2B5EF4-FFF2-40B4-BE49-F238E27FC236}">
                <a16:creationId xmlns:a16="http://schemas.microsoft.com/office/drawing/2014/main" id="{43A3111E-A4A9-FBC1-063F-01B060652C1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 name="Otsikko 1">
            <a:extLst>
              <a:ext uri="{FF2B5EF4-FFF2-40B4-BE49-F238E27FC236}">
                <a16:creationId xmlns:a16="http://schemas.microsoft.com/office/drawing/2014/main" id="{3EEFF1F5-1697-AF74-3C9A-565EECA01E75}"/>
              </a:ext>
            </a:extLst>
          </p:cNvPr>
          <p:cNvSpPr>
            <a:spLocks noGrp="1"/>
          </p:cNvSpPr>
          <p:nvPr>
            <p:ph type="title"/>
          </p:nvPr>
        </p:nvSpPr>
        <p:spPr/>
        <p:txBody>
          <a:bodyPr>
            <a:normAutofit fontScale="90000"/>
          </a:bodyPr>
          <a:lstStyle/>
          <a:p>
            <a:r>
              <a:rPr lang="fi-FI"/>
              <a:t>2. Esimerkkejä ja ohjeita työpajan toteutukseen</a:t>
            </a:r>
            <a:br>
              <a:rPr lang="fi-FI"/>
            </a:br>
            <a:endParaRPr lang="fi-FI"/>
          </a:p>
        </p:txBody>
      </p:sp>
    </p:spTree>
    <p:extLst>
      <p:ext uri="{BB962C8B-B14F-4D97-AF65-F5344CB8AC3E}">
        <p14:creationId xmlns:p14="http://schemas.microsoft.com/office/powerpoint/2010/main" val="349517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05538-B877-6D46-83DF-451F4CD7D192}"/>
              </a:ext>
            </a:extLst>
          </p:cNvPr>
          <p:cNvSpPr>
            <a:spLocks noGrp="1"/>
          </p:cNvSpPr>
          <p:nvPr>
            <p:ph type="title"/>
          </p:nvPr>
        </p:nvSpPr>
        <p:spPr>
          <a:xfrm>
            <a:off x="838200" y="547461"/>
            <a:ext cx="10515600" cy="779462"/>
          </a:xfrm>
        </p:spPr>
        <p:txBody>
          <a:bodyPr>
            <a:normAutofit fontScale="90000"/>
          </a:bodyPr>
          <a:lstStyle/>
          <a:p>
            <a:br>
              <a:rPr lang="fi-FI" sz="4000" dirty="0"/>
            </a:br>
            <a:r>
              <a:rPr lang="fi-FI" sz="4000" dirty="0"/>
              <a:t>Osaamisen tunnistaminen</a:t>
            </a:r>
            <a:br>
              <a:rPr lang="fi-FI" sz="4000" dirty="0"/>
            </a:br>
            <a:r>
              <a:rPr lang="fi-FI" sz="4000" dirty="0"/>
              <a:t>Ohjaaja: näin valmistaudut tehtävään </a:t>
            </a:r>
          </a:p>
        </p:txBody>
      </p:sp>
      <p:sp>
        <p:nvSpPr>
          <p:cNvPr id="5" name="Tekstin paikkamerkki 4">
            <a:extLst>
              <a:ext uri="{FF2B5EF4-FFF2-40B4-BE49-F238E27FC236}">
                <a16:creationId xmlns:a16="http://schemas.microsoft.com/office/drawing/2014/main" id="{0452ADA8-D729-814C-8766-39F6D0D97D1E}"/>
              </a:ext>
            </a:extLst>
          </p:cNvPr>
          <p:cNvSpPr>
            <a:spLocks noGrp="1"/>
          </p:cNvSpPr>
          <p:nvPr>
            <p:ph type="body" sz="half" idx="2"/>
          </p:nvPr>
        </p:nvSpPr>
        <p:spPr>
          <a:xfrm>
            <a:off x="839788" y="1482408"/>
            <a:ext cx="10514012" cy="4781232"/>
          </a:xfrm>
        </p:spPr>
        <p:txBody>
          <a:bodyPr vert="horz" lIns="91440" tIns="45720" rIns="91440" bIns="45720" rtlCol="0" anchor="t">
            <a:normAutofit lnSpcReduction="10000"/>
          </a:bodyPr>
          <a:lstStyle/>
          <a:p>
            <a:r>
              <a:rPr lang="fi-FI" sz="2400"/>
              <a:t>1. Päätä, miten tehtävä toteutetaan. Valitse jompikumpi alla kuvatuista kahdesta toteutuksesta tai anna nuorten itse valita.</a:t>
            </a:r>
          </a:p>
          <a:p>
            <a:pPr lvl="1"/>
            <a:r>
              <a:rPr lang="fi-FI" sz="2200"/>
              <a:t>1 = Tehtävän aikana nuoret pyrkivät sanoittamaan </a:t>
            </a:r>
            <a:r>
              <a:rPr lang="fi-FI" sz="2200" b="1"/>
              <a:t>vain sellaista </a:t>
            </a:r>
            <a:r>
              <a:rPr lang="fi-FI" sz="2200"/>
              <a:t>osaamista, jota he kokevat oppineensa jonkin tietyn harrastuksen tai järjestötoiminnan kautta.</a:t>
            </a:r>
          </a:p>
          <a:p>
            <a:pPr lvl="1"/>
            <a:r>
              <a:rPr lang="fi-FI" sz="2200"/>
              <a:t>2 = Tehtävän aikana nuoret pyrkivät sanoittamaan </a:t>
            </a:r>
            <a:r>
              <a:rPr lang="fi-FI" sz="2200" b="1"/>
              <a:t>kaikkea</a:t>
            </a:r>
            <a:r>
              <a:rPr lang="fi-FI" sz="2200"/>
              <a:t> sitä osaamista, jota he kokevat oppineen erilaisten harrastusten ja vapaa-ajan aktiviteettien kautta. </a:t>
            </a:r>
          </a:p>
          <a:p>
            <a:pPr lvl="1"/>
            <a:endParaRPr lang="fi-FI" sz="2200"/>
          </a:p>
          <a:p>
            <a:pPr lvl="1"/>
            <a:r>
              <a:rPr lang="fi-FI" sz="2200"/>
              <a:t>HUOM! Kumpaakin vaihtoehtoa varten on vetäjän materiaaleissa oma Osaamispohja.</a:t>
            </a:r>
          </a:p>
          <a:p>
            <a:pPr lvl="1"/>
            <a:endParaRPr lang="fi-FI" sz="2200"/>
          </a:p>
          <a:p>
            <a:r>
              <a:rPr lang="fi-FI" sz="2400"/>
              <a:t>2. Tutustu etukäteen osaamispohjaan ja mieti, miten sitä hyödynnetään: Saako jokainen työpajaan osallistuva oman paperisen version täytettäväksi (eli printtaatko pohjat etukäteen), täytetäänkö pohja digitaalisesti, vai hyödynnetäänkö sitä jotenkin toisin? Lisätäänkö mukaan osaamisen kartoittamiseen esimerkiksi parikeskustelua tai hyödynnetäänkö erilaisia osaamiskortteja?</a:t>
            </a:r>
          </a:p>
          <a:p>
            <a:endParaRPr lang="fi-FI" sz="2400"/>
          </a:p>
          <a:p>
            <a:endParaRPr lang="fi-FI" sz="2400"/>
          </a:p>
        </p:txBody>
      </p:sp>
    </p:spTree>
    <p:extLst>
      <p:ext uri="{BB962C8B-B14F-4D97-AF65-F5344CB8AC3E}">
        <p14:creationId xmlns:p14="http://schemas.microsoft.com/office/powerpoint/2010/main" val="22820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05538-B877-6D46-83DF-451F4CD7D192}"/>
              </a:ext>
            </a:extLst>
          </p:cNvPr>
          <p:cNvSpPr>
            <a:spLocks noGrp="1"/>
          </p:cNvSpPr>
          <p:nvPr>
            <p:ph type="title"/>
          </p:nvPr>
        </p:nvSpPr>
        <p:spPr>
          <a:xfrm>
            <a:off x="839788" y="439039"/>
            <a:ext cx="10515600" cy="779462"/>
          </a:xfrm>
        </p:spPr>
        <p:txBody>
          <a:bodyPr>
            <a:normAutofit fontScale="90000"/>
          </a:bodyPr>
          <a:lstStyle/>
          <a:p>
            <a:br>
              <a:rPr lang="fi-FI" sz="4000"/>
            </a:br>
            <a:br>
              <a:rPr lang="fi-FI" sz="4000"/>
            </a:br>
            <a:br>
              <a:rPr lang="fi-FI" sz="4000"/>
            </a:br>
            <a:r>
              <a:rPr lang="fi-FI" sz="4000"/>
              <a:t>Osaamisen tunnistaminen</a:t>
            </a:r>
          </a:p>
        </p:txBody>
      </p:sp>
      <p:sp>
        <p:nvSpPr>
          <p:cNvPr id="5" name="Tekstin paikkamerkki 4">
            <a:extLst>
              <a:ext uri="{FF2B5EF4-FFF2-40B4-BE49-F238E27FC236}">
                <a16:creationId xmlns:a16="http://schemas.microsoft.com/office/drawing/2014/main" id="{0452ADA8-D729-814C-8766-39F6D0D97D1E}"/>
              </a:ext>
            </a:extLst>
          </p:cNvPr>
          <p:cNvSpPr>
            <a:spLocks noGrp="1"/>
          </p:cNvSpPr>
          <p:nvPr>
            <p:ph type="body" sz="half" idx="2"/>
          </p:nvPr>
        </p:nvSpPr>
        <p:spPr>
          <a:xfrm>
            <a:off x="839788" y="1813712"/>
            <a:ext cx="10514012" cy="4781232"/>
          </a:xfrm>
        </p:spPr>
        <p:txBody>
          <a:bodyPr vert="horz" lIns="91440" tIns="45720" rIns="91440" bIns="45720" rtlCol="0" anchor="t">
            <a:normAutofit/>
          </a:bodyPr>
          <a:lstStyle/>
          <a:p>
            <a:endParaRPr lang="fi-FI" sz="2800"/>
          </a:p>
          <a:p>
            <a:pPr marL="457200" indent="-457200">
              <a:buChar char="•"/>
            </a:pPr>
            <a:r>
              <a:rPr lang="fi-FI" sz="2800"/>
              <a:t>Osaamisen tunnistamisessa voit käyttää apuna erilaisia digitaalisia apuvälineitä ja apukysymyksiä, esim. </a:t>
            </a:r>
            <a:r>
              <a:rPr lang="fi-FI" sz="2800" err="1"/>
              <a:t>Duunikoutsi</a:t>
            </a:r>
            <a:r>
              <a:rPr lang="fi-FI" sz="2800"/>
              <a:t>-työelämäsovellus. </a:t>
            </a:r>
            <a:r>
              <a:rPr lang="fi-FI" sz="2800">
                <a:hlinkClick r:id="rId3"/>
              </a:rPr>
              <a:t>https://www.duunikoutsi.fi/</a:t>
            </a:r>
            <a:r>
              <a:rPr lang="fi-FI" sz="2800"/>
              <a:t> (työpajan osallistujat voivat myös tutustua </a:t>
            </a:r>
            <a:r>
              <a:rPr lang="fi-FI" sz="2800" err="1"/>
              <a:t>Duunikoutsiin</a:t>
            </a:r>
            <a:r>
              <a:rPr lang="fi-FI" sz="2800"/>
              <a:t> ennen työpajaa)</a:t>
            </a:r>
            <a:endParaRPr lang="fi-FI"/>
          </a:p>
          <a:p>
            <a:pPr marL="457200" indent="-457200">
              <a:buChar char="•"/>
            </a:pPr>
            <a:r>
              <a:rPr lang="fi-FI" sz="2800"/>
              <a:t>Osaamiskortit voivat toimia apuna osaamisen tunnistamisessa.</a:t>
            </a:r>
          </a:p>
          <a:p>
            <a:pPr marL="457200" indent="-457200">
              <a:buChar char="•"/>
            </a:pPr>
            <a:endParaRPr lang="fi-FI" sz="2800"/>
          </a:p>
          <a:p>
            <a:endParaRPr lang="fi-FI" sz="2400"/>
          </a:p>
          <a:p>
            <a:endParaRPr lang="fi-FI" sz="2400"/>
          </a:p>
          <a:p>
            <a:endParaRPr lang="fi-FI" sz="2400"/>
          </a:p>
        </p:txBody>
      </p:sp>
    </p:spTree>
    <p:extLst>
      <p:ext uri="{BB962C8B-B14F-4D97-AF65-F5344CB8AC3E}">
        <p14:creationId xmlns:p14="http://schemas.microsoft.com/office/powerpoint/2010/main" val="274060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CB720E-286D-DB91-1C19-A968258D24F8}"/>
              </a:ext>
            </a:extLst>
          </p:cNvPr>
          <p:cNvSpPr>
            <a:spLocks noGrp="1"/>
          </p:cNvSpPr>
          <p:nvPr>
            <p:ph type="title"/>
          </p:nvPr>
        </p:nvSpPr>
        <p:spPr/>
        <p:txBody>
          <a:bodyPr/>
          <a:lstStyle/>
          <a:p>
            <a:r>
              <a:rPr lang="fi-FI"/>
              <a:t>Työpaja, kesto 2 tuntia (suositeltu)</a:t>
            </a:r>
          </a:p>
        </p:txBody>
      </p:sp>
      <p:sp>
        <p:nvSpPr>
          <p:cNvPr id="3" name="Sisällön paikkamerkki 2">
            <a:extLst>
              <a:ext uri="{FF2B5EF4-FFF2-40B4-BE49-F238E27FC236}">
                <a16:creationId xmlns:a16="http://schemas.microsoft.com/office/drawing/2014/main" id="{6676290D-490B-340A-49FA-B0F4DFF8CC2E}"/>
              </a:ext>
            </a:extLst>
          </p:cNvPr>
          <p:cNvSpPr>
            <a:spLocks noGrp="1"/>
          </p:cNvSpPr>
          <p:nvPr>
            <p:ph idx="1"/>
          </p:nvPr>
        </p:nvSpPr>
        <p:spPr/>
        <p:txBody>
          <a:bodyPr vert="horz" lIns="91440" tIns="45720" rIns="91440" bIns="45720" rtlCol="0" anchor="t">
            <a:normAutofit/>
          </a:bodyPr>
          <a:lstStyle/>
          <a:p>
            <a:r>
              <a:rPr lang="fi-FI" sz="2400"/>
              <a:t>Työpajan aloitus. Miksi ollaan kokoonnuttu yhteen? (10 min, diat 1–3 )</a:t>
            </a:r>
            <a:endParaRPr lang="fi-FI"/>
          </a:p>
          <a:p>
            <a:r>
              <a:rPr lang="fi-FI" sz="2400"/>
              <a:t>Tutustuminen ja esittely. Kerro nimesi ja kaksi sellaista asiaa, mitä osaat hyvin (10 min)</a:t>
            </a:r>
          </a:p>
          <a:p>
            <a:r>
              <a:rPr lang="fi-FI" sz="2400"/>
              <a:t>Työpajamateriaali: Mitä osaaminen on? (10 min, diat 4–10)</a:t>
            </a:r>
          </a:p>
          <a:p>
            <a:r>
              <a:rPr lang="fi-FI" sz="2400"/>
              <a:t>Tehtävä: Oman osaamisen tunnistaminen (30 min,  diat 11–12, osaamispohjat)</a:t>
            </a:r>
          </a:p>
          <a:p>
            <a:r>
              <a:rPr lang="fi-FI" sz="2400"/>
              <a:t>Tehtävä: Oman osaamismerkin valmistaminen (45 min, diat 13–20)</a:t>
            </a:r>
          </a:p>
          <a:p>
            <a:pPr lvl="1"/>
            <a:r>
              <a:rPr lang="fi-FI" sz="2400"/>
              <a:t>Tilin luominen / Kirjautuminen Open </a:t>
            </a:r>
            <a:r>
              <a:rPr lang="fi-FI" sz="2400" err="1"/>
              <a:t>Badge</a:t>
            </a:r>
            <a:r>
              <a:rPr lang="fi-FI" sz="2400"/>
              <a:t> Passportiin </a:t>
            </a:r>
          </a:p>
          <a:p>
            <a:pPr lvl="1"/>
            <a:r>
              <a:rPr lang="fi-FI" sz="2400"/>
              <a:t>Kuva osaamismerkille </a:t>
            </a:r>
          </a:p>
          <a:p>
            <a:r>
              <a:rPr lang="fi-FI" sz="2400"/>
              <a:t>Vinkit osaamismerkkien käyttöön (15 min, diat 21–22)</a:t>
            </a:r>
          </a:p>
        </p:txBody>
      </p:sp>
    </p:spTree>
    <p:extLst>
      <p:ext uri="{BB962C8B-B14F-4D97-AF65-F5344CB8AC3E}">
        <p14:creationId xmlns:p14="http://schemas.microsoft.com/office/powerpoint/2010/main" val="336396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DEA6A1-7A54-F9EB-FF5B-69733B59E26A}"/>
              </a:ext>
            </a:extLst>
          </p:cNvPr>
          <p:cNvSpPr>
            <a:spLocks noGrp="1"/>
          </p:cNvSpPr>
          <p:nvPr>
            <p:ph type="title"/>
          </p:nvPr>
        </p:nvSpPr>
        <p:spPr/>
        <p:txBody>
          <a:bodyPr/>
          <a:lstStyle/>
          <a:p>
            <a:r>
              <a:rPr lang="fi-FI"/>
              <a:t>Työpaja, kesto 1,5 tuntia</a:t>
            </a:r>
          </a:p>
        </p:txBody>
      </p:sp>
      <p:sp>
        <p:nvSpPr>
          <p:cNvPr id="3" name="Sisällön paikkamerkki 2">
            <a:extLst>
              <a:ext uri="{FF2B5EF4-FFF2-40B4-BE49-F238E27FC236}">
                <a16:creationId xmlns:a16="http://schemas.microsoft.com/office/drawing/2014/main" id="{7C8C75C0-D5A6-AB9D-A45D-B896F26E9AD2}"/>
              </a:ext>
            </a:extLst>
          </p:cNvPr>
          <p:cNvSpPr>
            <a:spLocks noGrp="1"/>
          </p:cNvSpPr>
          <p:nvPr>
            <p:ph idx="1"/>
          </p:nvPr>
        </p:nvSpPr>
        <p:spPr/>
        <p:txBody>
          <a:bodyPr vert="horz" lIns="91440" tIns="45720" rIns="91440" bIns="45720" rtlCol="0" anchor="t">
            <a:normAutofit/>
          </a:bodyPr>
          <a:lstStyle/>
          <a:p>
            <a:r>
              <a:rPr lang="fi-FI" sz="2400">
                <a:ea typeface="+mn-lt"/>
                <a:cs typeface="+mn-lt"/>
              </a:rPr>
              <a:t>Ennakkotehtävä: Luo itsellesi tili Open </a:t>
            </a:r>
            <a:r>
              <a:rPr lang="fi-FI" sz="2400" err="1">
                <a:ea typeface="+mn-lt"/>
                <a:cs typeface="+mn-lt"/>
              </a:rPr>
              <a:t>Badge</a:t>
            </a:r>
            <a:r>
              <a:rPr lang="fi-FI" sz="2400">
                <a:ea typeface="+mn-lt"/>
                <a:cs typeface="+mn-lt"/>
              </a:rPr>
              <a:t> Passportiin (ohjeet, dia 16)</a:t>
            </a:r>
          </a:p>
          <a:p>
            <a:r>
              <a:rPr lang="fi-FI" sz="2400">
                <a:ea typeface="+mn-lt"/>
                <a:cs typeface="+mn-lt"/>
              </a:rPr>
              <a:t>Työpajan aloitus. Miksi ollaan kokoonnuttu yhteen? (10 min, diat 1–3)</a:t>
            </a:r>
          </a:p>
          <a:p>
            <a:r>
              <a:rPr lang="fi-FI" sz="2400">
                <a:ea typeface="+mn-lt"/>
                <a:cs typeface="+mn-lt"/>
              </a:rPr>
              <a:t>Tutustuminen ja esittely. Kerro nimesi ja kaksi sellaista asiaa, mitä osaat hyvin (10 min)</a:t>
            </a:r>
            <a:endParaRPr lang="fi-FI" sz="2400"/>
          </a:p>
          <a:p>
            <a:r>
              <a:rPr lang="fi-FI" sz="2400">
                <a:ea typeface="+mn-lt"/>
                <a:cs typeface="+mn-lt"/>
              </a:rPr>
              <a:t>Työpajamateriaali: mitä osaaminen on? (10 min, diat 4–10)</a:t>
            </a:r>
            <a:endParaRPr lang="en-US" sz="2400">
              <a:ea typeface="+mn-lt"/>
              <a:cs typeface="+mn-lt"/>
            </a:endParaRPr>
          </a:p>
          <a:p>
            <a:r>
              <a:rPr lang="fi-FI" sz="2400">
                <a:ea typeface="+mn-lt"/>
                <a:cs typeface="+mn-lt"/>
              </a:rPr>
              <a:t>Tehtävä: Oman osaamisen tunnistaminen (20 min, diat 11–12, osaamispohjat)</a:t>
            </a:r>
          </a:p>
          <a:p>
            <a:r>
              <a:rPr lang="fi-FI" sz="2400">
                <a:ea typeface="+mn-lt"/>
                <a:cs typeface="+mn-lt"/>
              </a:rPr>
              <a:t>Tehtävä: Oman osaamismerkin valmistaminen (30 min, diat 13–20)</a:t>
            </a:r>
            <a:endParaRPr lang="fi-FI" sz="2400"/>
          </a:p>
          <a:p>
            <a:pPr lvl="1"/>
            <a:r>
              <a:rPr lang="fi-FI" sz="2400">
                <a:ea typeface="+mn-lt"/>
                <a:cs typeface="+mn-lt"/>
              </a:rPr>
              <a:t>Kuva osaamismerkille </a:t>
            </a:r>
            <a:endParaRPr lang="fi-FI" sz="2400"/>
          </a:p>
          <a:p>
            <a:r>
              <a:rPr lang="fi-FI" sz="2400">
                <a:ea typeface="+mn-lt"/>
                <a:cs typeface="+mn-lt"/>
              </a:rPr>
              <a:t>Vinkit osaamismerkkien käyttöön (10 min, diat 21–22 )</a:t>
            </a:r>
            <a:endParaRPr lang="fi-FI" sz="2400"/>
          </a:p>
          <a:p>
            <a:endParaRPr lang="fi-FI"/>
          </a:p>
        </p:txBody>
      </p:sp>
    </p:spTree>
    <p:extLst>
      <p:ext uri="{BB962C8B-B14F-4D97-AF65-F5344CB8AC3E}">
        <p14:creationId xmlns:p14="http://schemas.microsoft.com/office/powerpoint/2010/main" val="233107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DEA6A1-7A54-F9EB-FF5B-69733B59E26A}"/>
              </a:ext>
            </a:extLst>
          </p:cNvPr>
          <p:cNvSpPr>
            <a:spLocks noGrp="1"/>
          </p:cNvSpPr>
          <p:nvPr>
            <p:ph type="title"/>
          </p:nvPr>
        </p:nvSpPr>
        <p:spPr/>
        <p:txBody>
          <a:bodyPr/>
          <a:lstStyle/>
          <a:p>
            <a:r>
              <a:rPr lang="fi-FI"/>
              <a:t>Työpaja nuorille, kesto 1 tunti</a:t>
            </a:r>
          </a:p>
        </p:txBody>
      </p:sp>
      <p:sp>
        <p:nvSpPr>
          <p:cNvPr id="4" name="Tekstiruutu 3">
            <a:extLst>
              <a:ext uri="{FF2B5EF4-FFF2-40B4-BE49-F238E27FC236}">
                <a16:creationId xmlns:a16="http://schemas.microsoft.com/office/drawing/2014/main" id="{AEA3F0FF-911A-3EC2-0F91-40C0894EA910}"/>
              </a:ext>
            </a:extLst>
          </p:cNvPr>
          <p:cNvSpPr txBox="1"/>
          <p:nvPr/>
        </p:nvSpPr>
        <p:spPr>
          <a:xfrm>
            <a:off x="832757" y="1390649"/>
            <a:ext cx="105156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cs typeface="Arial"/>
              </a:rPr>
              <a:t>Ajankäyttö mahdollistaa aiheeseen tutustumisen</a:t>
            </a:r>
          </a:p>
          <a:p>
            <a:pPr marL="342900" indent="-342900">
              <a:buFont typeface="Arial"/>
              <a:buChar char="•"/>
            </a:pPr>
            <a:r>
              <a:rPr lang="fi-FI" sz="2400" b="1">
                <a:cs typeface="Arial"/>
              </a:rPr>
              <a:t>Ennakkotehtävä</a:t>
            </a:r>
            <a:r>
              <a:rPr lang="fi-FI" sz="2400">
                <a:cs typeface="Arial"/>
              </a:rPr>
              <a:t>:  </a:t>
            </a:r>
            <a:endParaRPr lang="fi-FI"/>
          </a:p>
          <a:p>
            <a:pPr marL="800100" lvl="1" indent="-342900">
              <a:buFont typeface="Arial"/>
              <a:buChar char="•"/>
            </a:pPr>
            <a:r>
              <a:rPr lang="fi-FI" sz="2400">
                <a:ea typeface="+mn-lt"/>
                <a:cs typeface="+mn-lt"/>
              </a:rPr>
              <a:t>Tee itsellesi tili Open </a:t>
            </a:r>
            <a:r>
              <a:rPr lang="fi-FI" sz="2400" err="1">
                <a:ea typeface="+mn-lt"/>
                <a:cs typeface="+mn-lt"/>
              </a:rPr>
              <a:t>Badge</a:t>
            </a:r>
            <a:r>
              <a:rPr lang="fi-FI" sz="2400">
                <a:ea typeface="+mn-lt"/>
                <a:cs typeface="+mn-lt"/>
              </a:rPr>
              <a:t> Passportiin. (ohjeet, dia 16)</a:t>
            </a:r>
            <a:endParaRPr lang="fi-FI" sz="2400">
              <a:cs typeface="Arial"/>
            </a:endParaRPr>
          </a:p>
          <a:p>
            <a:pPr marL="800100" lvl="1" indent="-342900">
              <a:buFont typeface="Arial"/>
              <a:buChar char="•"/>
            </a:pPr>
            <a:r>
              <a:rPr lang="fi-FI" sz="2400">
                <a:cs typeface="Arial"/>
              </a:rPr>
              <a:t>Mieti jokin asia, mistä sinulle on järjestön toiminnassa kertynyt osaamista. Kirjaa tähän osaamiseen liittyviä asioita ylös listaksi. Tässä voi käyttää osaamiseen liittyvää pohjaa materiaaleista </a:t>
            </a:r>
          </a:p>
          <a:p>
            <a:pPr marL="342900" indent="-342900">
              <a:buFont typeface="Arial"/>
              <a:buChar char="•"/>
            </a:pPr>
            <a:r>
              <a:rPr lang="fi-FI" sz="2400">
                <a:cs typeface="Arial"/>
              </a:rPr>
              <a:t>Työpajan aloitus. Miksi ollaan kokoonnuttu yhteen? (5 min, diat 1–3)​</a:t>
            </a:r>
            <a:endParaRPr lang="fi-FI"/>
          </a:p>
          <a:p>
            <a:pPr marL="342900" indent="-342900">
              <a:buFont typeface="Arial"/>
              <a:buChar char="•"/>
            </a:pPr>
            <a:r>
              <a:rPr lang="fi-FI" sz="2400">
                <a:cs typeface="Arial"/>
              </a:rPr>
              <a:t>Tutustuminen ja esittely. Kerro nimesi ja asia, minkä osaat hyvin (5 min)</a:t>
            </a:r>
            <a:r>
              <a:rPr lang="en-US" sz="2400">
                <a:cs typeface="Arial"/>
              </a:rPr>
              <a:t>​</a:t>
            </a:r>
          </a:p>
          <a:p>
            <a:pPr marL="342900" indent="-342900">
              <a:buFont typeface="Arial"/>
              <a:buChar char="•"/>
            </a:pPr>
            <a:r>
              <a:rPr lang="fi-FI" sz="2400">
                <a:cs typeface="Arial"/>
              </a:rPr>
              <a:t>Työpajamateriaali: mitä osaaminen on? (10 min 4–10)</a:t>
            </a:r>
            <a:r>
              <a:rPr lang="en-US" sz="2400">
                <a:cs typeface="Arial"/>
              </a:rPr>
              <a:t>​</a:t>
            </a:r>
          </a:p>
          <a:p>
            <a:pPr marL="342900" indent="-342900">
              <a:buFont typeface="Arial"/>
              <a:buChar char="•"/>
            </a:pPr>
            <a:r>
              <a:rPr lang="fi-FI" sz="2400">
                <a:cs typeface="Arial"/>
              </a:rPr>
              <a:t>Oman osaamismerkin suunnittelu (10 min)</a:t>
            </a:r>
            <a:r>
              <a:rPr lang="en-US" sz="2400">
                <a:cs typeface="Arial"/>
              </a:rPr>
              <a:t>​</a:t>
            </a:r>
          </a:p>
          <a:p>
            <a:pPr marL="342900" indent="-342900">
              <a:buFont typeface="Arial"/>
              <a:buChar char="•"/>
            </a:pPr>
            <a:r>
              <a:rPr lang="fi-FI" sz="2400">
                <a:cs typeface="Arial"/>
              </a:rPr>
              <a:t>Kirjautuminen Open </a:t>
            </a:r>
            <a:r>
              <a:rPr lang="fi-FI" sz="2400" err="1">
                <a:cs typeface="Arial"/>
              </a:rPr>
              <a:t>Badge</a:t>
            </a:r>
            <a:r>
              <a:rPr lang="fi-FI" sz="2400">
                <a:cs typeface="Arial"/>
              </a:rPr>
              <a:t> Passportiin </a:t>
            </a:r>
            <a:endParaRPr lang="en-US" sz="2400">
              <a:cs typeface="Arial"/>
            </a:endParaRPr>
          </a:p>
          <a:p>
            <a:pPr marL="342900" indent="-342900">
              <a:buFont typeface="Arial"/>
              <a:buChar char="•"/>
            </a:pPr>
            <a:r>
              <a:rPr lang="fi-FI" sz="2400">
                <a:cs typeface="Arial"/>
              </a:rPr>
              <a:t>Osaamismerkin tekeminen (15 min, diat 13–20 )</a:t>
            </a:r>
          </a:p>
          <a:p>
            <a:pPr marL="800100" lvl="1" indent="-342900">
              <a:buFont typeface="Arial"/>
              <a:buChar char="•"/>
            </a:pPr>
            <a:r>
              <a:rPr lang="fi-FI" sz="2400">
                <a:cs typeface="Arial"/>
              </a:rPr>
              <a:t>Kuva osaamismerkille (15 min)</a:t>
            </a:r>
            <a:r>
              <a:rPr lang="en-US" sz="2400">
                <a:cs typeface="Arial"/>
              </a:rPr>
              <a:t>​</a:t>
            </a:r>
          </a:p>
          <a:p>
            <a:pPr>
              <a:buChar char="•"/>
            </a:pPr>
            <a:endParaRPr lang="fi-FI" sz="2400">
              <a:cs typeface="Arial"/>
            </a:endParaRPr>
          </a:p>
        </p:txBody>
      </p:sp>
    </p:spTree>
    <p:extLst>
      <p:ext uri="{BB962C8B-B14F-4D97-AF65-F5344CB8AC3E}">
        <p14:creationId xmlns:p14="http://schemas.microsoft.com/office/powerpoint/2010/main" val="369967071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ituskuvassa etualalla nuori vaaleatukkainen mies seisoo ja katsoo käsissään olevan kannettavan tietokoneen näyttöä. Taustalla muita ihmisiä kirjoittamassa fläppitaululle.">
            <a:extLst>
              <a:ext uri="{FF2B5EF4-FFF2-40B4-BE49-F238E27FC236}">
                <a16:creationId xmlns:a16="http://schemas.microsoft.com/office/drawing/2014/main" id="{EE769F42-D3DF-E285-2842-2B0C69ABD9A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2" name="Otsikko 1">
            <a:extLst>
              <a:ext uri="{FF2B5EF4-FFF2-40B4-BE49-F238E27FC236}">
                <a16:creationId xmlns:a16="http://schemas.microsoft.com/office/drawing/2014/main" id="{D7B1D6E2-1951-D9D2-AF58-AC3C6BF414D5}"/>
              </a:ext>
            </a:extLst>
          </p:cNvPr>
          <p:cNvSpPr>
            <a:spLocks noGrp="1"/>
          </p:cNvSpPr>
          <p:nvPr>
            <p:ph type="title"/>
          </p:nvPr>
        </p:nvSpPr>
        <p:spPr/>
        <p:txBody>
          <a:bodyPr>
            <a:normAutofit fontScale="90000"/>
          </a:bodyPr>
          <a:lstStyle/>
          <a:p>
            <a:r>
              <a:rPr lang="fi-FI"/>
              <a:t>3. Vinkkejä ja lisätietoa osaamisen tunnistamisesta ja tunnustamisesta sekä osaamismerkkien käytöstä</a:t>
            </a:r>
          </a:p>
        </p:txBody>
      </p:sp>
    </p:spTree>
    <p:extLst>
      <p:ext uri="{BB962C8B-B14F-4D97-AF65-F5344CB8AC3E}">
        <p14:creationId xmlns:p14="http://schemas.microsoft.com/office/powerpoint/2010/main" val="230134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07BD9-D0D1-0AA3-9150-3C3CBB0135D0}"/>
              </a:ext>
            </a:extLst>
          </p:cNvPr>
          <p:cNvSpPr>
            <a:spLocks noGrp="1"/>
          </p:cNvSpPr>
          <p:nvPr>
            <p:ph type="title"/>
          </p:nvPr>
        </p:nvSpPr>
        <p:spPr/>
        <p:txBody>
          <a:bodyPr/>
          <a:lstStyle/>
          <a:p>
            <a:r>
              <a:rPr lang="fi-FI"/>
              <a:t>Vinkkejä työpajan vetämiseen</a:t>
            </a:r>
          </a:p>
        </p:txBody>
      </p:sp>
      <p:sp>
        <p:nvSpPr>
          <p:cNvPr id="3" name="Sisällön paikkamerkki 2">
            <a:extLst>
              <a:ext uri="{FF2B5EF4-FFF2-40B4-BE49-F238E27FC236}">
                <a16:creationId xmlns:a16="http://schemas.microsoft.com/office/drawing/2014/main" id="{791347FC-4B51-6BBF-1643-FE416B361A7A}"/>
              </a:ext>
            </a:extLst>
          </p:cNvPr>
          <p:cNvSpPr>
            <a:spLocks noGrp="1"/>
          </p:cNvSpPr>
          <p:nvPr>
            <p:ph idx="1"/>
          </p:nvPr>
        </p:nvSpPr>
        <p:spPr/>
        <p:txBody>
          <a:bodyPr vert="horz" lIns="91440" tIns="45720" rIns="91440" bIns="45720" rtlCol="0" anchor="t">
            <a:normAutofit/>
          </a:bodyPr>
          <a:lstStyle/>
          <a:p>
            <a:r>
              <a:rPr lang="fi-FI" sz="2400"/>
              <a:t>Mikäli aikaa on käytettävissä vähän, kannattaa hyödyntää ennakkotehtävän mahdollisuutta ja ohjata osallistujaa tunnistamaan osaamistaan etukäteen. </a:t>
            </a:r>
          </a:p>
          <a:p>
            <a:r>
              <a:rPr lang="fi-FI" sz="2400"/>
              <a:t>Tarkoituksena ei ole tuoda esiin osaamismerkillä kaikkea osaamista, ainoastaan jokin omaan osaamiseen liittyvä osa-alue.</a:t>
            </a:r>
          </a:p>
          <a:p>
            <a:r>
              <a:rPr lang="fi-FI" sz="2400"/>
              <a:t>Mikäli tunnet osaamismerkkejä käyttävän / käyttäneen nuoren, häntä kannattaa pyytää kertomaan kokemuksistaan.</a:t>
            </a:r>
          </a:p>
          <a:p>
            <a:r>
              <a:rPr lang="fi-FI" sz="2400"/>
              <a:t>On hyvä valmistautua perustelemaan osaamisen tunnistamisen ja esiin tuomisen tärkeyttä. Voit kertoa, kuinka osaaminen voi koostua pienistä osaamiskokonaisuuksista, joista voi tehdä useita eri osaamismerkkejä tai joita voi tunnistaa ja kerätä itselle ylös sekä käyttää esimerkiksi työhakemuksissa.</a:t>
            </a:r>
          </a:p>
          <a:p>
            <a:endParaRPr lang="fi-FI" sz="2400"/>
          </a:p>
        </p:txBody>
      </p:sp>
    </p:spTree>
    <p:extLst>
      <p:ext uri="{BB962C8B-B14F-4D97-AF65-F5344CB8AC3E}">
        <p14:creationId xmlns:p14="http://schemas.microsoft.com/office/powerpoint/2010/main" val="310673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23B9-DE6E-B428-5904-4A5CDC78E73C}"/>
              </a:ext>
            </a:extLst>
          </p:cNvPr>
          <p:cNvSpPr>
            <a:spLocks noGrp="1"/>
          </p:cNvSpPr>
          <p:nvPr>
            <p:ph type="title"/>
          </p:nvPr>
        </p:nvSpPr>
        <p:spPr/>
        <p:txBody>
          <a:bodyPr/>
          <a:lstStyle/>
          <a:p>
            <a:r>
              <a:rPr lang="fi-FI"/>
              <a:t>Markkinointiteksti</a:t>
            </a:r>
          </a:p>
        </p:txBody>
      </p:sp>
      <p:sp>
        <p:nvSpPr>
          <p:cNvPr id="3" name="Content Placeholder 2">
            <a:extLst>
              <a:ext uri="{FF2B5EF4-FFF2-40B4-BE49-F238E27FC236}">
                <a16:creationId xmlns:a16="http://schemas.microsoft.com/office/drawing/2014/main" id="{0E8EADDB-8A16-BC07-BD7B-C8DCFF3CDAE8}"/>
              </a:ext>
            </a:extLst>
          </p:cNvPr>
          <p:cNvSpPr>
            <a:spLocks noGrp="1"/>
          </p:cNvSpPr>
          <p:nvPr>
            <p:ph idx="1"/>
          </p:nvPr>
        </p:nvSpPr>
        <p:spPr>
          <a:xfrm>
            <a:off x="838200" y="1349375"/>
            <a:ext cx="10515600" cy="4351338"/>
          </a:xfrm>
        </p:spPr>
        <p:txBody>
          <a:bodyPr>
            <a:normAutofit fontScale="77500" lnSpcReduction="20000"/>
          </a:bodyPr>
          <a:lstStyle/>
          <a:p>
            <a:pPr marL="0" indent="0" algn="l" rtl="0" fontAlgn="base">
              <a:buNone/>
            </a:pPr>
            <a:r>
              <a:rPr lang="fi-FI" sz="1900" b="1" i="0" dirty="0">
                <a:solidFill>
                  <a:srgbClr val="000000"/>
                </a:solidFill>
                <a:effectLst/>
                <a:latin typeface="Calibri" panose="020F0502020204030204" pitchFamily="34" charset="0"/>
              </a:rPr>
              <a:t>Tuo esiin osaamistasi! Tule mukaan työpajoihin ja tee osaamismerkki.</a:t>
            </a:r>
            <a:r>
              <a:rPr lang="fi-FI" sz="1900" b="0" i="0" dirty="0">
                <a:solidFill>
                  <a:srgbClr val="000000"/>
                </a:solidFill>
                <a:effectLst/>
                <a:latin typeface="Calibri" panose="020F0502020204030204" pitchFamily="34" charset="0"/>
              </a:rPr>
              <a:t> </a:t>
            </a:r>
            <a:endParaRPr lang="fi-FI" sz="1900" b="0" i="0" dirty="0">
              <a:effectLst/>
            </a:endParaRPr>
          </a:p>
          <a:p>
            <a:pPr marL="0" indent="0" algn="l" rtl="0" fontAlgn="base">
              <a:buNone/>
            </a:pPr>
            <a:r>
              <a:rPr lang="fi-FI" sz="1900" b="0" i="0" dirty="0">
                <a:solidFill>
                  <a:srgbClr val="000000"/>
                </a:solidFill>
                <a:effectLst/>
                <a:latin typeface="Calibri" panose="020F0502020204030204" pitchFamily="34" charset="0"/>
              </a:rPr>
              <a:t>Onko sinulle kertynyt sellaista osaamista harrastuksista tai vapaaehtoistoiminnasta, jonka haluaisit tuoda esiin? Tee osaamismerkki työpajassamme ja liitä se työhakemukseesi tai jaa someprofiileihin. </a:t>
            </a:r>
            <a:endParaRPr lang="fi-FI" sz="1900" b="0" i="0" dirty="0">
              <a:effectLst/>
            </a:endParaRPr>
          </a:p>
          <a:p>
            <a:pPr marL="0" indent="0" algn="l" rtl="0" fontAlgn="base">
              <a:buNone/>
            </a:pPr>
            <a:r>
              <a:rPr lang="fi-FI" sz="1900" b="0" i="0" dirty="0">
                <a:solidFill>
                  <a:srgbClr val="000000"/>
                </a:solidFill>
                <a:effectLst/>
                <a:latin typeface="Calibri" panose="020F0502020204030204" pitchFamily="34" charset="0"/>
              </a:rPr>
              <a:t>Onko sinulla sellainen tunne, että olet harrastuksen kautta oppinut taitoja, joista on hyötyä tulevaisuudessa, muttet ole pystynyt todistamaan sitä mitenkään? </a:t>
            </a:r>
            <a:endParaRPr lang="fi-FI" sz="1900" b="0" i="0" dirty="0">
              <a:effectLst/>
            </a:endParaRPr>
          </a:p>
          <a:p>
            <a:pPr marL="0" indent="0" algn="l" rtl="0" fontAlgn="base">
              <a:buNone/>
            </a:pPr>
            <a:r>
              <a:rPr lang="fi-FI" sz="1900" b="0" i="0" dirty="0">
                <a:solidFill>
                  <a:srgbClr val="000000"/>
                </a:solidFill>
                <a:effectLst/>
                <a:latin typeface="Calibri" panose="020F0502020204030204" pitchFamily="34" charset="0"/>
              </a:rPr>
              <a:t>Nyt on mahdollisuus päästä luomaan selvää merkkiä siitä, mitä olet oppinut koulun ja töiden ulkopuolella – eli osaamismerkkiä. Tule mukaan pajaan luomaan itsellesi uniikki osaamismerkki, jota voit käyttää mm. työnhaussa tai opiskelemaan hakiessasi. </a:t>
            </a:r>
          </a:p>
          <a:p>
            <a:pPr marL="0" indent="0" algn="l" rtl="0" fontAlgn="base">
              <a:buNone/>
            </a:pPr>
            <a:r>
              <a:rPr lang="fi-FI" sz="1900" b="1" i="0" dirty="0">
                <a:solidFill>
                  <a:srgbClr val="000000"/>
                </a:solidFill>
                <a:effectLst/>
                <a:latin typeface="Calibri" panose="020F0502020204030204" pitchFamily="34" charset="0"/>
              </a:rPr>
              <a:t>Työpaja järjestetään </a:t>
            </a:r>
            <a:endParaRPr lang="fi-FI" sz="1900" b="1" i="0" dirty="0">
              <a:effectLst/>
            </a:endParaRPr>
          </a:p>
          <a:p>
            <a:pPr marL="0" indent="0" algn="l" rtl="0" fontAlgn="base">
              <a:buNone/>
            </a:pPr>
            <a:r>
              <a:rPr lang="fi-FI" sz="1900" b="1" i="0" dirty="0">
                <a:solidFill>
                  <a:srgbClr val="000000"/>
                </a:solidFill>
                <a:effectLst/>
                <a:latin typeface="Calibri" panose="020F0502020204030204" pitchFamily="34" charset="0"/>
              </a:rPr>
              <a:t>Aika ja paikka:</a:t>
            </a:r>
            <a:r>
              <a:rPr lang="fi-FI" sz="1900" b="0" i="0" dirty="0">
                <a:solidFill>
                  <a:srgbClr val="000000"/>
                </a:solidFill>
                <a:effectLst/>
                <a:latin typeface="Calibri" panose="020F0502020204030204" pitchFamily="34" charset="0"/>
              </a:rPr>
              <a:t> </a:t>
            </a:r>
            <a:endParaRPr lang="fi-FI" sz="1900" b="0" i="0" dirty="0">
              <a:effectLst/>
            </a:endParaRPr>
          </a:p>
          <a:p>
            <a:pPr marL="0" indent="0" algn="l" rtl="0" fontAlgn="base">
              <a:buNone/>
            </a:pPr>
            <a:r>
              <a:rPr lang="fi-FI" sz="1900" b="0" i="0" dirty="0">
                <a:solidFill>
                  <a:srgbClr val="000000"/>
                </a:solidFill>
                <a:effectLst/>
                <a:latin typeface="Calibri" panose="020F0502020204030204" pitchFamily="34" charset="0"/>
              </a:rPr>
              <a:t>Mitä työpajassa tehdään? </a:t>
            </a:r>
            <a:endParaRPr lang="fi-FI" sz="1900" b="0" i="0" dirty="0">
              <a:effectLst/>
            </a:endParaRPr>
          </a:p>
          <a:p>
            <a:pPr fontAlgn="base"/>
            <a:r>
              <a:rPr lang="fi-FI" sz="1900" b="0" i="0" dirty="0">
                <a:solidFill>
                  <a:srgbClr val="000000"/>
                </a:solidFill>
                <a:effectLst/>
                <a:latin typeface="Calibri" panose="020F0502020204030204" pitchFamily="34" charset="0"/>
              </a:rPr>
              <a:t>Työpajassa tehdään oma osaamismerkki eli selfie-osaamismerkki.  </a:t>
            </a:r>
            <a:endParaRPr lang="fi-FI" sz="1900" b="0" i="0" dirty="0">
              <a:effectLst/>
              <a:latin typeface="Calibri" panose="020F0502020204030204" pitchFamily="34" charset="0"/>
            </a:endParaRPr>
          </a:p>
          <a:p>
            <a:pPr fontAlgn="base"/>
            <a:r>
              <a:rPr lang="fi-FI" sz="1900" b="0" i="0" dirty="0">
                <a:solidFill>
                  <a:srgbClr val="000000"/>
                </a:solidFill>
                <a:effectLst/>
                <a:latin typeface="Calibri" panose="020F0502020204030204" pitchFamily="34" charset="0"/>
              </a:rPr>
              <a:t>Työpajan kesto on xxx tuntia </a:t>
            </a:r>
            <a:endParaRPr lang="fi-FI" sz="1900" b="0" i="0" dirty="0">
              <a:effectLst/>
              <a:latin typeface="Calibri" panose="020F0502020204030204" pitchFamily="34" charset="0"/>
            </a:endParaRPr>
          </a:p>
          <a:p>
            <a:pPr fontAlgn="base"/>
            <a:r>
              <a:rPr lang="fi-FI" sz="1900" b="0" i="0" dirty="0">
                <a:solidFill>
                  <a:srgbClr val="000000"/>
                </a:solidFill>
                <a:effectLst/>
                <a:latin typeface="Calibri" panose="020F0502020204030204" pitchFamily="34" charset="0"/>
              </a:rPr>
              <a:t>Työpajan osallistujana tunnistat työpajan aikana omaa osaamista valmiiden tehtävien kautta yhdessä toisten kansa ja teet osaamiseesi liittyvän yksilöllisen digitaalisen osaamismerkin </a:t>
            </a:r>
            <a:endParaRPr lang="fi-FI" sz="1900" b="0" i="0" dirty="0">
              <a:effectLst/>
              <a:latin typeface="Calibri" panose="020F0502020204030204" pitchFamily="34" charset="0"/>
            </a:endParaRPr>
          </a:p>
          <a:p>
            <a:pPr marL="0" indent="0" algn="l" rtl="0" fontAlgn="base">
              <a:buNone/>
            </a:pPr>
            <a:r>
              <a:rPr lang="fi-FI" sz="1900" b="0" i="0" dirty="0">
                <a:solidFill>
                  <a:srgbClr val="000000"/>
                </a:solidFill>
                <a:effectLst/>
                <a:latin typeface="Calibri" panose="020F0502020204030204" pitchFamily="34" charset="0"/>
              </a:rPr>
              <a:t>Parhaiten osaamismerkin tekeminen onnistuu tietokoneella, mutta merkkiä on mahdollista työstää myös puhelimen avulla. </a:t>
            </a:r>
            <a:endParaRPr lang="fi-FI" sz="1900" b="0" i="0" dirty="0">
              <a:effectLst/>
            </a:endParaRPr>
          </a:p>
          <a:p>
            <a:pPr marL="0" indent="0" algn="l" rtl="0" fontAlgn="base">
              <a:buNone/>
            </a:pPr>
            <a:r>
              <a:rPr lang="fi-FI" sz="1900" b="1" i="0" dirty="0">
                <a:solidFill>
                  <a:srgbClr val="000000"/>
                </a:solidFill>
                <a:effectLst/>
                <a:latin typeface="Calibri" panose="020F0502020204030204" pitchFamily="34" charset="0"/>
              </a:rPr>
              <a:t>Ilmoittautuminen:</a:t>
            </a:r>
            <a:r>
              <a:rPr lang="fi-FI" sz="1900" b="0" i="0" dirty="0">
                <a:solidFill>
                  <a:srgbClr val="000000"/>
                </a:solidFill>
                <a:effectLst/>
                <a:latin typeface="Calibri" panose="020F0502020204030204" pitchFamily="34" charset="0"/>
              </a:rPr>
              <a:t> </a:t>
            </a:r>
            <a:endParaRPr lang="fi-FI" sz="1900" b="0" i="0" dirty="0">
              <a:effectLst/>
            </a:endParaRPr>
          </a:p>
          <a:p>
            <a:pPr marL="0" indent="0" algn="just" rtl="0" fontAlgn="base">
              <a:buNone/>
            </a:pPr>
            <a:r>
              <a:rPr lang="fi-FI" sz="1900" b="1" i="0" dirty="0">
                <a:solidFill>
                  <a:srgbClr val="000000"/>
                </a:solidFill>
                <a:effectLst/>
                <a:latin typeface="Calibri" panose="020F0502020204030204" pitchFamily="34" charset="0"/>
              </a:rPr>
              <a:t>Lisätietoja:</a:t>
            </a:r>
            <a:r>
              <a:rPr lang="fi-FI" sz="1900" b="0" i="0" dirty="0">
                <a:solidFill>
                  <a:srgbClr val="000000"/>
                </a:solidFill>
                <a:effectLst/>
                <a:latin typeface="Calibri" panose="020F0502020204030204" pitchFamily="34" charset="0"/>
              </a:rPr>
              <a:t> </a:t>
            </a:r>
            <a:endParaRPr lang="fi-FI" sz="1900" b="0" i="0" dirty="0">
              <a:effectLst/>
            </a:endParaRPr>
          </a:p>
          <a:p>
            <a:pPr marL="0" indent="0">
              <a:buNone/>
            </a:pPr>
            <a:endParaRPr lang="fi-FI" dirty="0"/>
          </a:p>
        </p:txBody>
      </p:sp>
    </p:spTree>
    <p:extLst>
      <p:ext uri="{BB962C8B-B14F-4D97-AF65-F5344CB8AC3E}">
        <p14:creationId xmlns:p14="http://schemas.microsoft.com/office/powerpoint/2010/main" val="33022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ituskuvassa suuri sohva, jolla istuu harmaaseen huppariin pukeutunut nuori parrakas mies.">
            <a:extLst>
              <a:ext uri="{FF2B5EF4-FFF2-40B4-BE49-F238E27FC236}">
                <a16:creationId xmlns:a16="http://schemas.microsoft.com/office/drawing/2014/main" id="{3658D6E9-BE8D-487A-8889-242F08EA2CBA}"/>
              </a:ext>
            </a:extLst>
          </p:cNvPr>
          <p:cNvPicPr>
            <a:picLocks noGrp="1" noChangeAspect="1"/>
          </p:cNvPicPr>
          <p:nvPr>
            <p:ph idx="1"/>
          </p:nvPr>
        </p:nvPicPr>
        <p:blipFill>
          <a:blip r:embed="rId3" cstate="screen">
            <a:alphaModFix amt="59000"/>
            <a:extLst>
              <a:ext uri="{28A0092B-C50C-407E-A947-70E740481C1C}">
                <a14:useLocalDpi xmlns:a14="http://schemas.microsoft.com/office/drawing/2010/main"/>
              </a:ext>
            </a:extLst>
          </a:blip>
          <a:srcRect/>
          <a:stretch/>
        </p:blipFill>
        <p:spPr>
          <a:xfrm>
            <a:off x="-1" y="-21194"/>
            <a:ext cx="12329783" cy="6900388"/>
          </a:xfrm>
        </p:spPr>
      </p:pic>
      <p:sp>
        <p:nvSpPr>
          <p:cNvPr id="4" name="Otsikko 3">
            <a:extLst>
              <a:ext uri="{FF2B5EF4-FFF2-40B4-BE49-F238E27FC236}">
                <a16:creationId xmlns:a16="http://schemas.microsoft.com/office/drawing/2014/main" id="{A948C787-69C4-4EF5-3348-74792B00A57B}"/>
              </a:ext>
            </a:extLst>
          </p:cNvPr>
          <p:cNvSpPr>
            <a:spLocks noGrp="1"/>
          </p:cNvSpPr>
          <p:nvPr>
            <p:ph type="title"/>
          </p:nvPr>
        </p:nvSpPr>
        <p:spPr/>
        <p:txBody>
          <a:bodyPr/>
          <a:lstStyle/>
          <a:p>
            <a:r>
              <a:rPr lang="fi-FI"/>
              <a:t>Millaisia pulmia nuori miettii?</a:t>
            </a:r>
          </a:p>
        </p:txBody>
      </p:sp>
      <p:sp>
        <p:nvSpPr>
          <p:cNvPr id="14" name="Puhekupla: Soikea 13">
            <a:extLst>
              <a:ext uri="{FF2B5EF4-FFF2-40B4-BE49-F238E27FC236}">
                <a16:creationId xmlns:a16="http://schemas.microsoft.com/office/drawing/2014/main" id="{305B5238-6D7F-4294-8FE8-F3635D10B413}"/>
              </a:ext>
            </a:extLst>
          </p:cNvPr>
          <p:cNvSpPr/>
          <p:nvPr/>
        </p:nvSpPr>
        <p:spPr>
          <a:xfrm>
            <a:off x="8141465" y="359496"/>
            <a:ext cx="2838571" cy="1932422"/>
          </a:xfrm>
          <a:prstGeom prst="wedgeEllipseCallout">
            <a:avLst>
              <a:gd name="adj1" fmla="val -56708"/>
              <a:gd name="adj2" fmla="val 36712"/>
            </a:avLst>
          </a:prstGeom>
          <a:solidFill>
            <a:srgbClr val="B6DBA2"/>
          </a:solidFill>
          <a:ln>
            <a:solidFill>
              <a:srgbClr val="B6DB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a:solidFill>
                  <a:schemeClr val="tx1"/>
                </a:solidFill>
              </a:rPr>
              <a:t>Missä minä olen hyvä ja miten kertoisin siitä?</a:t>
            </a:r>
          </a:p>
        </p:txBody>
      </p:sp>
      <p:sp>
        <p:nvSpPr>
          <p:cNvPr id="15" name="Puhekupla: Soikea 14">
            <a:extLst>
              <a:ext uri="{FF2B5EF4-FFF2-40B4-BE49-F238E27FC236}">
                <a16:creationId xmlns:a16="http://schemas.microsoft.com/office/drawing/2014/main" id="{D53D1D86-F460-46E8-8AE8-8F80E061BC63}"/>
              </a:ext>
            </a:extLst>
          </p:cNvPr>
          <p:cNvSpPr/>
          <p:nvPr/>
        </p:nvSpPr>
        <p:spPr>
          <a:xfrm>
            <a:off x="1861669" y="1638878"/>
            <a:ext cx="3579944" cy="1932422"/>
          </a:xfrm>
          <a:prstGeom prst="wedgeEllipseCallout">
            <a:avLst>
              <a:gd name="adj1" fmla="val 57881"/>
              <a:gd name="adj2" fmla="val 5334"/>
            </a:avLst>
          </a:prstGeom>
          <a:solidFill>
            <a:srgbClr val="B6DBA2"/>
          </a:solidFill>
          <a:ln>
            <a:solidFill>
              <a:srgbClr val="B6DB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a:solidFill>
                  <a:schemeClr val="tx1"/>
                </a:solidFill>
              </a:rPr>
              <a:t>Miten näkisin paremmin, mitä kaikkea osaan ja opin?</a:t>
            </a:r>
          </a:p>
        </p:txBody>
      </p:sp>
      <p:sp>
        <p:nvSpPr>
          <p:cNvPr id="13" name="Puhekupla: Soikea 12">
            <a:extLst>
              <a:ext uri="{FF2B5EF4-FFF2-40B4-BE49-F238E27FC236}">
                <a16:creationId xmlns:a16="http://schemas.microsoft.com/office/drawing/2014/main" id="{4F3FFF1F-27AC-477D-8D3F-BCDE938D3430}"/>
              </a:ext>
            </a:extLst>
          </p:cNvPr>
          <p:cNvSpPr/>
          <p:nvPr/>
        </p:nvSpPr>
        <p:spPr>
          <a:xfrm>
            <a:off x="642523" y="4060936"/>
            <a:ext cx="4147457" cy="2291940"/>
          </a:xfrm>
          <a:prstGeom prst="wedgeEllipseCallout">
            <a:avLst>
              <a:gd name="adj1" fmla="val 47062"/>
              <a:gd name="adj2" fmla="val -39717"/>
            </a:avLst>
          </a:prstGeom>
          <a:solidFill>
            <a:srgbClr val="B6DBA2"/>
          </a:solidFill>
          <a:ln>
            <a:solidFill>
              <a:srgbClr val="B6DB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a:solidFill>
                  <a:schemeClr val="tx1"/>
                </a:solidFill>
              </a:rPr>
              <a:t>Voisinko hyödyntää järjestössä hankkimaani osaamista työelämässä tai opinnoissani?</a:t>
            </a:r>
          </a:p>
        </p:txBody>
      </p:sp>
    </p:spTree>
    <p:extLst>
      <p:ext uri="{BB962C8B-B14F-4D97-AF65-F5344CB8AC3E}">
        <p14:creationId xmlns:p14="http://schemas.microsoft.com/office/powerpoint/2010/main" val="75019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836C483-8997-8ADF-0745-23FCEC3EA47E}"/>
              </a:ext>
            </a:extLst>
          </p:cNvPr>
          <p:cNvSpPr>
            <a:spLocks noGrp="1"/>
          </p:cNvSpPr>
          <p:nvPr>
            <p:ph type="title"/>
          </p:nvPr>
        </p:nvSpPr>
        <p:spPr/>
        <p:txBody>
          <a:bodyPr/>
          <a:lstStyle/>
          <a:p>
            <a:r>
              <a:rPr lang="fi-FI"/>
              <a:t>Ohje työpajan ohjaajalle</a:t>
            </a:r>
          </a:p>
        </p:txBody>
      </p:sp>
      <p:sp>
        <p:nvSpPr>
          <p:cNvPr id="3" name="Tekstin paikkamerkki 2">
            <a:extLst>
              <a:ext uri="{FF2B5EF4-FFF2-40B4-BE49-F238E27FC236}">
                <a16:creationId xmlns:a16="http://schemas.microsoft.com/office/drawing/2014/main" id="{B9270C0C-5C63-B7AD-3AC3-F8CEF045D180}"/>
              </a:ext>
            </a:extLst>
          </p:cNvPr>
          <p:cNvSpPr>
            <a:spLocks noGrp="1"/>
          </p:cNvSpPr>
          <p:nvPr>
            <p:ph idx="1"/>
          </p:nvPr>
        </p:nvSpPr>
        <p:spPr>
          <a:xfrm>
            <a:off x="838200" y="1482725"/>
            <a:ext cx="10515600" cy="4351338"/>
          </a:xfrm>
        </p:spPr>
        <p:txBody>
          <a:bodyPr vert="horz" lIns="91440" tIns="45720" rIns="91440" bIns="45720" rtlCol="0" anchor="t">
            <a:noAutofit/>
          </a:bodyPr>
          <a:lstStyle/>
          <a:p>
            <a:pPr marL="0" indent="0">
              <a:buNone/>
            </a:pPr>
            <a:r>
              <a:rPr lang="fi-FI" sz="2400" dirty="0">
                <a:latin typeface="Calibri"/>
                <a:cs typeface="Calibri"/>
              </a:rPr>
              <a:t>Hienoa, että olet järjestämässä osaamismerkki-työpajaa! Toivottavasti materiaalista on sinulle apua.</a:t>
            </a:r>
          </a:p>
          <a:p>
            <a:pPr marL="0" indent="0">
              <a:buNone/>
            </a:pPr>
            <a:r>
              <a:rPr lang="fi-FI" sz="2400" dirty="0">
                <a:latin typeface="Calibri"/>
                <a:cs typeface="Calibri"/>
              </a:rPr>
              <a:t>Voit muokata ja soveltaa materiaalia omiin käyttötarkoituksiisi sopivaksi. Työpajan suositeltu ajankäyttö on vähintään kaksi tuntia. Mikäli järjestät lyhyempikestoisen työpajan, kannattaa pohtia ennakko- tai jälkitehtävien mahdollisuutta.</a:t>
            </a:r>
          </a:p>
          <a:p>
            <a:pPr marL="0" indent="0">
              <a:buNone/>
            </a:pPr>
            <a:r>
              <a:rPr lang="fi-FI" sz="2400" dirty="0">
                <a:latin typeface="Calibri"/>
                <a:cs typeface="Calibri"/>
              </a:rPr>
              <a:t>Jotta nuoren osaaminen saataisiin tuotua mahdollisimman hyvin esiin, työpajan on hyvä sisältää muokkauksista huolimatta seuraavat osiot:</a:t>
            </a:r>
          </a:p>
          <a:p>
            <a:pPr marL="285750" indent="-285750">
              <a:buFont typeface="Calibri"/>
              <a:buChar char="•"/>
            </a:pPr>
            <a:r>
              <a:rPr lang="fi-FI" sz="2400" dirty="0">
                <a:latin typeface="Calibri"/>
                <a:cs typeface="Calibri"/>
              </a:rPr>
              <a:t>Perustelut sille, miksi osaamista kannattaa tuoda esiin</a:t>
            </a:r>
          </a:p>
          <a:p>
            <a:pPr marL="285750" indent="-285750">
              <a:buFont typeface="Calibri"/>
              <a:buChar char="•"/>
            </a:pPr>
            <a:r>
              <a:rPr lang="fi-FI" sz="2400" dirty="0">
                <a:latin typeface="Calibri"/>
                <a:cs typeface="Calibri"/>
              </a:rPr>
              <a:t>Oman osaamisen tunnistaminen</a:t>
            </a:r>
          </a:p>
          <a:p>
            <a:pPr marL="285750" indent="-285750">
              <a:buFont typeface="Calibri"/>
              <a:buChar char="•"/>
            </a:pPr>
            <a:r>
              <a:rPr lang="fi-FI" sz="2400" dirty="0">
                <a:latin typeface="Calibri"/>
                <a:cs typeface="Calibri"/>
              </a:rPr>
              <a:t>Varsinaisen merkin tekeminen</a:t>
            </a:r>
          </a:p>
          <a:p>
            <a:pPr marL="285750" indent="-285750">
              <a:buFont typeface="Calibri"/>
              <a:buChar char="•"/>
            </a:pPr>
            <a:r>
              <a:rPr lang="fi-FI" sz="2400" dirty="0">
                <a:latin typeface="Calibri"/>
                <a:cs typeface="Calibri"/>
              </a:rPr>
              <a:t>Pohdinta merkin käyttämisestä ja täydentämisestä.</a:t>
            </a:r>
          </a:p>
          <a:p>
            <a:endParaRPr lang="fi-FI" dirty="0"/>
          </a:p>
        </p:txBody>
      </p:sp>
    </p:spTree>
    <p:extLst>
      <p:ext uri="{BB962C8B-B14F-4D97-AF65-F5344CB8AC3E}">
        <p14:creationId xmlns:p14="http://schemas.microsoft.com/office/powerpoint/2010/main" val="144501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DBA838B-828A-740C-59AB-4CC465B32752}"/>
              </a:ext>
            </a:extLst>
          </p:cNvPr>
          <p:cNvSpPr>
            <a:spLocks noGrp="1"/>
          </p:cNvSpPr>
          <p:nvPr>
            <p:ph type="title"/>
          </p:nvPr>
        </p:nvSpPr>
        <p:spPr/>
        <p:txBody>
          <a:bodyPr>
            <a:normAutofit/>
          </a:bodyPr>
          <a:lstStyle/>
          <a:p>
            <a:r>
              <a:rPr lang="fi-FI" sz="4000"/>
              <a:t>Oppaan sisältö ja tavoitteet</a:t>
            </a:r>
          </a:p>
        </p:txBody>
      </p:sp>
      <p:sp>
        <p:nvSpPr>
          <p:cNvPr id="3" name="Tekstin paikkamerkki 2">
            <a:extLst>
              <a:ext uri="{FF2B5EF4-FFF2-40B4-BE49-F238E27FC236}">
                <a16:creationId xmlns:a16="http://schemas.microsoft.com/office/drawing/2014/main" id="{0BF90057-87A7-BE8F-7899-8A2676D49C5D}"/>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0" indent="0">
              <a:buNone/>
            </a:pPr>
            <a:r>
              <a:rPr lang="fi-FI" sz="2400" b="1" dirty="0"/>
              <a:t>Sisältö</a:t>
            </a:r>
          </a:p>
          <a:p>
            <a:pPr marL="457200" indent="-457200">
              <a:buFont typeface="+mj-lt"/>
              <a:buAutoNum type="arabicPeriod"/>
            </a:pPr>
            <a:r>
              <a:rPr lang="fi-FI" sz="2400" dirty="0"/>
              <a:t>Ennakkotehtävät ja valmistautuminen työpajaan</a:t>
            </a:r>
          </a:p>
          <a:p>
            <a:pPr marL="457200" indent="-457200">
              <a:buFont typeface="+mj-lt"/>
              <a:buAutoNum type="arabicPeriod"/>
            </a:pPr>
            <a:r>
              <a:rPr lang="fi-FI" sz="2400" dirty="0"/>
              <a:t>Esimerkkejä ja ohjeita</a:t>
            </a:r>
            <a:r>
              <a:rPr lang="fi-FI" sz="2400" dirty="0">
                <a:ea typeface="+mn-lt"/>
                <a:cs typeface="+mn-lt"/>
              </a:rPr>
              <a:t> työpajan toteutukseen </a:t>
            </a:r>
          </a:p>
          <a:p>
            <a:pPr marL="457200" indent="-457200">
              <a:buFont typeface="+mj-lt"/>
              <a:buAutoNum type="arabicPeriod"/>
            </a:pPr>
            <a:r>
              <a:rPr lang="fi-FI" sz="2400" dirty="0"/>
              <a:t>Vinkkejä työpajan toteutukseen</a:t>
            </a:r>
          </a:p>
          <a:p>
            <a:pPr marL="457200" indent="-457200">
              <a:buFont typeface="+mj-lt"/>
              <a:buAutoNum type="arabicPeriod"/>
            </a:pPr>
            <a:r>
              <a:rPr lang="fi-FI" sz="2400" dirty="0"/>
              <a:t>Lisätietoa</a:t>
            </a:r>
            <a:r>
              <a:rPr lang="fi-FI" sz="2400" dirty="0">
                <a:ea typeface="+mn-lt"/>
                <a:cs typeface="+mn-lt"/>
              </a:rPr>
              <a:t> osaamisen tunnistamisesta ja tunnustamisesta </a:t>
            </a:r>
            <a:r>
              <a:rPr lang="fi-FI" sz="2400" dirty="0"/>
              <a:t>sekä osaamismerkeistä</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sz="2400" b="1" dirty="0"/>
              <a:t>Tavoitteet</a:t>
            </a:r>
          </a:p>
          <a:p>
            <a:pPr marL="0" indent="0">
              <a:buNone/>
              <a:defRPr/>
            </a:pPr>
            <a:r>
              <a:rPr lang="fi-FI" sz="2400" dirty="0"/>
              <a:t>Ennakkotehtävien tekeminen auttaa ennakoimaan työpajan toteutuksessa vastaantulevia tilanteita ja huomioimaan niitä suunnittelussa.</a:t>
            </a:r>
          </a:p>
          <a:p>
            <a:pPr marL="0" indent="0">
              <a:buNone/>
              <a:defRPr/>
            </a:pPr>
            <a:r>
              <a:rPr lang="fi-FI" sz="2400" dirty="0"/>
              <a:t>Esimerkkimallit auttavat toteutuksen aikataulutuksessa.</a:t>
            </a:r>
          </a:p>
          <a:p>
            <a:pPr marL="0" indent="0">
              <a:buNone/>
            </a:pPr>
            <a:endParaRPr lang="fi-FI" sz="2400" dirty="0"/>
          </a:p>
        </p:txBody>
      </p:sp>
    </p:spTree>
    <p:extLst>
      <p:ext uri="{BB962C8B-B14F-4D97-AF65-F5344CB8AC3E}">
        <p14:creationId xmlns:p14="http://schemas.microsoft.com/office/powerpoint/2010/main" val="125557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descr="Kuvituskuvassa kaksi leveästi hymyilevää nuorta naista istuu pöydän ääressä. Pöydällä on isoja mukeja. Taustalla näkyy kaksi muuta ihmistä osittain ja seinällä oleva maisemataulu.">
            <a:extLst>
              <a:ext uri="{FF2B5EF4-FFF2-40B4-BE49-F238E27FC236}">
                <a16:creationId xmlns:a16="http://schemas.microsoft.com/office/drawing/2014/main" id="{1DC5BF6B-2453-6074-DC81-625C3BD7F07A}"/>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
        <p:nvSpPr>
          <p:cNvPr id="2" name="Otsikko 1">
            <a:extLst>
              <a:ext uri="{FF2B5EF4-FFF2-40B4-BE49-F238E27FC236}">
                <a16:creationId xmlns:a16="http://schemas.microsoft.com/office/drawing/2014/main" id="{CCB27334-93BF-7B43-8F14-DF0AADEC6475}"/>
              </a:ext>
            </a:extLst>
          </p:cNvPr>
          <p:cNvSpPr>
            <a:spLocks noGrp="1"/>
          </p:cNvSpPr>
          <p:nvPr>
            <p:ph type="title"/>
          </p:nvPr>
        </p:nvSpPr>
        <p:spPr/>
        <p:txBody>
          <a:bodyPr/>
          <a:lstStyle/>
          <a:p>
            <a:r>
              <a:rPr lang="fi-FI"/>
              <a:t>1. Ennakkotehtävät työpajan vetäjälle</a:t>
            </a:r>
          </a:p>
        </p:txBody>
      </p:sp>
    </p:spTree>
    <p:extLst>
      <p:ext uri="{BB962C8B-B14F-4D97-AF65-F5344CB8AC3E}">
        <p14:creationId xmlns:p14="http://schemas.microsoft.com/office/powerpoint/2010/main" val="234573957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D6498D-6135-33B2-52FA-10049612DF72}"/>
              </a:ext>
            </a:extLst>
          </p:cNvPr>
          <p:cNvSpPr>
            <a:spLocks noGrp="1"/>
          </p:cNvSpPr>
          <p:nvPr>
            <p:ph type="title"/>
          </p:nvPr>
        </p:nvSpPr>
        <p:spPr/>
        <p:txBody>
          <a:bodyPr>
            <a:normAutofit/>
          </a:bodyPr>
          <a:lstStyle/>
          <a:p>
            <a:r>
              <a:rPr lang="fi-FI"/>
              <a:t>Miksi osaamisesta ja sen tunnistamisesta kannattaa puhua järjestössä?</a:t>
            </a:r>
          </a:p>
        </p:txBody>
      </p:sp>
      <p:sp>
        <p:nvSpPr>
          <p:cNvPr id="3" name="Sisällön paikkamerkki 2">
            <a:extLst>
              <a:ext uri="{FF2B5EF4-FFF2-40B4-BE49-F238E27FC236}">
                <a16:creationId xmlns:a16="http://schemas.microsoft.com/office/drawing/2014/main" id="{CD63CF9B-7321-E314-593E-D9AE3118A314}"/>
              </a:ext>
            </a:extLst>
          </p:cNvPr>
          <p:cNvSpPr>
            <a:spLocks noGrp="1"/>
          </p:cNvSpPr>
          <p:nvPr>
            <p:ph idx="1"/>
          </p:nvPr>
        </p:nvSpPr>
        <p:spPr/>
        <p:txBody>
          <a:bodyPr vert="horz" lIns="91440" tIns="45720" rIns="91440" bIns="45720" rtlCol="0" anchor="t">
            <a:noAutofit/>
          </a:bodyPr>
          <a:lstStyle/>
          <a:p>
            <a:r>
              <a:rPr lang="fi-FI" sz="2000"/>
              <a:t>Uusien asioiden ja taitojen oppiminen on monen vapaaehtoisen tärkeä </a:t>
            </a:r>
            <a:r>
              <a:rPr lang="fi-FI" sz="2000">
                <a:hlinkClick r:id="rId4"/>
              </a:rPr>
              <a:t>motivaatiotekijä</a:t>
            </a:r>
            <a:r>
              <a:rPr lang="fi-FI" sz="2000"/>
              <a:t>. </a:t>
            </a:r>
          </a:p>
          <a:p>
            <a:r>
              <a:rPr lang="fi-FI" sz="2000"/>
              <a:t>Koulutus jo sellaisenaan on järjestön vetovoimatekijä. Koulutus ja muu tuki osaamisen kasvattamiselle toimii myös palkkiona ja kiitoksena.</a:t>
            </a:r>
          </a:p>
          <a:p>
            <a:r>
              <a:rPr lang="fi-FI" sz="2000"/>
              <a:t>Järjestö tarvitsee osaamista kaikessa toiminnassaan: hallinnossa ja vaikuttamistyössä, harrastustoiminnan ylläpitämisessä ja kehittämisessä, ideoinnissa, suunnittelussa ja toteutuksessa… Erityisen tärkeää on rekrytoida oikeat osaajat, saattaa ihmiset heille sopiviin tehtäviin ja tunnistaa osaamistarpeet.</a:t>
            </a:r>
          </a:p>
          <a:p>
            <a:r>
              <a:rPr lang="fi-FI" sz="2000"/>
              <a:t>Osaaminen ja taidot luovat järjestölle hyvää mainetta ja identiteettiä – mieti vaikka Marttoja, Partiota, Taito ry:tä tai Ursaa. Verkostoituminen helpottuu, kun oman joukon osaaminen tunnetaan.</a:t>
            </a:r>
          </a:p>
          <a:p>
            <a:r>
              <a:rPr lang="fi-FI" sz="2000"/>
              <a:t>Osaavat vapaaehtoiset ja (passiivisetkin) jäsenet ovat järjestön käyntikortteja. Tunnustetun osaamisen myötä järjestön toimijat levittävät tietoa järjestön tuottamasta osaamisesta myös oppilaitoksiin ja työpaikoille.</a:t>
            </a:r>
          </a:p>
          <a:p>
            <a:endParaRPr lang="fi-FI" sz="2000"/>
          </a:p>
        </p:txBody>
      </p:sp>
    </p:spTree>
    <p:extLst>
      <p:ext uri="{BB962C8B-B14F-4D97-AF65-F5344CB8AC3E}">
        <p14:creationId xmlns:p14="http://schemas.microsoft.com/office/powerpoint/2010/main" val="329889922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DE984F7-82A5-00DF-D160-9BDB8F7B5DD5}"/>
              </a:ext>
            </a:extLst>
          </p:cNvPr>
          <p:cNvSpPr>
            <a:spLocks noGrp="1"/>
          </p:cNvSpPr>
          <p:nvPr>
            <p:ph type="title"/>
          </p:nvPr>
        </p:nvSpPr>
        <p:spPr>
          <a:xfrm>
            <a:off x="838199" y="365125"/>
            <a:ext cx="10861432" cy="1325563"/>
          </a:xfrm>
        </p:spPr>
        <p:txBody>
          <a:bodyPr/>
          <a:lstStyle/>
          <a:p>
            <a:r>
              <a:rPr lang="fi-FI" sz="3600"/>
              <a:t>Tehtävä 1. Millaista osaamista toiminnassamme syntyy?</a:t>
            </a:r>
            <a:endParaRPr lang="fi-FI">
              <a:solidFill>
                <a:srgbClr val="20816F"/>
              </a:solidFill>
            </a:endParaRPr>
          </a:p>
        </p:txBody>
      </p:sp>
      <p:sp>
        <p:nvSpPr>
          <p:cNvPr id="6" name="Sisällön paikkamerkki 5">
            <a:extLst>
              <a:ext uri="{FF2B5EF4-FFF2-40B4-BE49-F238E27FC236}">
                <a16:creationId xmlns:a16="http://schemas.microsoft.com/office/drawing/2014/main" id="{C9EC92C9-4070-1BE4-D34C-D9B2EE8F0532}"/>
              </a:ext>
            </a:extLst>
          </p:cNvPr>
          <p:cNvSpPr>
            <a:spLocks noGrp="1"/>
          </p:cNvSpPr>
          <p:nvPr>
            <p:ph idx="1"/>
          </p:nvPr>
        </p:nvSpPr>
        <p:spPr>
          <a:xfrm>
            <a:off x="838200" y="1825625"/>
            <a:ext cx="6895648" cy="4351338"/>
          </a:xfrm>
        </p:spPr>
        <p:txBody>
          <a:bodyPr>
            <a:normAutofit fontScale="85000" lnSpcReduction="20000"/>
          </a:bodyPr>
          <a:lstStyle/>
          <a:p>
            <a:pPr marL="342900" indent="-342900">
              <a:buFont typeface="Arial" panose="020B0604020202020204" pitchFamily="34" charset="0"/>
              <a:buChar char="•"/>
            </a:pPr>
            <a:r>
              <a:rPr lang="fi-FI" sz="2800"/>
              <a:t>Pohdi järjestön toiminnan kautta, millaista osaamista järjestössä toimiminen voisi nuorelle tuottaa? Millaista osaamista toimintaanne osallistumisesta voi syntyä?</a:t>
            </a:r>
          </a:p>
          <a:p>
            <a:pPr marL="342900" indent="-342900">
              <a:buFont typeface="Arial" panose="020B0604020202020204" pitchFamily="34" charset="0"/>
              <a:buChar char="•"/>
            </a:pPr>
            <a:r>
              <a:rPr lang="fi-FI" sz="2800"/>
              <a:t>Osaamisen sanoittaminen etukäteen auttaa ohjaamaan nuoria tunnistamaan sitä osaamista, mitä heille on saattanut toimintaan osallistuessa syntyä.</a:t>
            </a:r>
          </a:p>
          <a:p>
            <a:pPr marL="342900" indent="-342900">
              <a:buChar char="•"/>
            </a:pPr>
            <a:r>
              <a:rPr lang="fi-FI" sz="2800"/>
              <a:t>Voit pohtia asiaa sekä yleisten työelämätaitojen (esim. työskentely ryhmässä, digitaidot) että asiaosaamisen kautta (käsityöt, erätaidot, johtaminen jne.). </a:t>
            </a:r>
          </a:p>
          <a:p>
            <a:pPr marL="342900" indent="-342900">
              <a:buChar char="•"/>
            </a:pPr>
            <a:r>
              <a:rPr lang="fi-FI" sz="2800"/>
              <a:t>Pohdi myös perusteluja sille, miksi osaamisesta on hyötyä opinnoissa tai työelämässä.</a:t>
            </a:r>
          </a:p>
        </p:txBody>
      </p:sp>
      <p:pic>
        <p:nvPicPr>
          <p:cNvPr id="3" name="Kuvan paikkamerkki 2" descr="Kuvituskuvassa kolme nauravaa ihmistä pöydän ääressä. Pöydällä on kirjoja, papereita, Rubikin kuutio ja kannettava tietokone.">
            <a:extLst>
              <a:ext uri="{FF2B5EF4-FFF2-40B4-BE49-F238E27FC236}">
                <a16:creationId xmlns:a16="http://schemas.microsoft.com/office/drawing/2014/main" id="{61C0F3FF-48EB-2FBA-8E10-A425C5D1A91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733848" y="1825625"/>
            <a:ext cx="4172920" cy="4176796"/>
          </a:xfrm>
        </p:spPr>
      </p:pic>
    </p:spTree>
    <p:extLst>
      <p:ext uri="{BB962C8B-B14F-4D97-AF65-F5344CB8AC3E}">
        <p14:creationId xmlns:p14="http://schemas.microsoft.com/office/powerpoint/2010/main" val="321499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16483-6BC0-39BF-364B-84CF501C5A5D}"/>
              </a:ext>
            </a:extLst>
          </p:cNvPr>
          <p:cNvSpPr>
            <a:spLocks noGrp="1"/>
          </p:cNvSpPr>
          <p:nvPr>
            <p:ph type="title"/>
          </p:nvPr>
        </p:nvSpPr>
        <p:spPr/>
        <p:txBody>
          <a:bodyPr/>
          <a:lstStyle/>
          <a:p>
            <a:r>
              <a:rPr lang="fi-FI"/>
              <a:t>Tutkimustietoa: Mitä taitoja vapaaehtoistoiminnassa on opittu?</a:t>
            </a:r>
          </a:p>
        </p:txBody>
      </p:sp>
      <p:pic>
        <p:nvPicPr>
          <p:cNvPr id="5" name="Sisällön paikkamerkki 4" descr="Pylväskaavio, jossa 16 määrää siitä, mitä vapaaehtoistoiminnassa on opittu. 1. on vuorovaikutus (73 %), 2. on ongelmanratkaisu (40 %) ja 16. on muut (2 %). ">
            <a:extLst>
              <a:ext uri="{FF2B5EF4-FFF2-40B4-BE49-F238E27FC236}">
                <a16:creationId xmlns:a16="http://schemas.microsoft.com/office/drawing/2014/main" id="{D5749A09-544F-DED4-AB4A-944A14174469}"/>
              </a:ext>
            </a:extLst>
          </p:cNvPr>
          <p:cNvPicPr>
            <a:picLocks noGrp="1" noChangeAspect="1"/>
          </p:cNvPicPr>
          <p:nvPr>
            <p:ph idx="1"/>
          </p:nvPr>
        </p:nvPicPr>
        <p:blipFill>
          <a:blip r:embed="rId4"/>
          <a:srcRect t="3327"/>
          <a:stretch/>
        </p:blipFill>
        <p:spPr>
          <a:xfrm>
            <a:off x="939269" y="1517650"/>
            <a:ext cx="8801099" cy="4589464"/>
          </a:xfrm>
        </p:spPr>
      </p:pic>
      <p:sp>
        <p:nvSpPr>
          <p:cNvPr id="6" name="Tekstiruutu 5">
            <a:extLst>
              <a:ext uri="{FF2B5EF4-FFF2-40B4-BE49-F238E27FC236}">
                <a16:creationId xmlns:a16="http://schemas.microsoft.com/office/drawing/2014/main" id="{44F5D6C8-B369-EED5-D503-A0FEB13A81D0}"/>
              </a:ext>
            </a:extLst>
          </p:cNvPr>
          <p:cNvSpPr txBox="1"/>
          <p:nvPr/>
        </p:nvSpPr>
        <p:spPr>
          <a:xfrm>
            <a:off x="838200" y="6107114"/>
            <a:ext cx="9829799" cy="646331"/>
          </a:xfrm>
          <a:prstGeom prst="rect">
            <a:avLst/>
          </a:prstGeom>
          <a:noFill/>
        </p:spPr>
        <p:txBody>
          <a:bodyPr wrap="square" rtlCol="0">
            <a:spAutoFit/>
          </a:bodyPr>
          <a:lstStyle/>
          <a:p>
            <a:r>
              <a:rPr lang="fi-FI" dirty="0"/>
              <a:t>Lähde: Marion Fields (</a:t>
            </a:r>
            <a:r>
              <a:rPr lang="fi-FI" dirty="0" err="1"/>
              <a:t>Siviksen</a:t>
            </a:r>
            <a:r>
              <a:rPr lang="fi-FI" dirty="0"/>
              <a:t> julkaisuja 1/2019), Vapaaehtoistyön tekeminen </a:t>
            </a:r>
            <a:r>
              <a:rPr lang="fi-FI" dirty="0">
                <a:hlinkClick r:id="rId5"/>
              </a:rPr>
              <a:t>Vapaaehtoistyön tekeminen Suomessa</a:t>
            </a:r>
            <a:endParaRPr lang="fi-FI" dirty="0"/>
          </a:p>
        </p:txBody>
      </p:sp>
    </p:spTree>
    <p:extLst>
      <p:ext uri="{BB962C8B-B14F-4D97-AF65-F5344CB8AC3E}">
        <p14:creationId xmlns:p14="http://schemas.microsoft.com/office/powerpoint/2010/main" val="275420467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BB81E16-02E7-0CD3-57EF-0C6B237B7E3A}"/>
              </a:ext>
            </a:extLst>
          </p:cNvPr>
          <p:cNvSpPr>
            <a:spLocks noGrp="1"/>
          </p:cNvSpPr>
          <p:nvPr>
            <p:ph type="title"/>
          </p:nvPr>
        </p:nvSpPr>
        <p:spPr/>
        <p:txBody>
          <a:bodyPr>
            <a:normAutofit fontScale="90000"/>
          </a:bodyPr>
          <a:lstStyle/>
          <a:p>
            <a:r>
              <a:rPr lang="fi-FI"/>
              <a:t>Taustatietoa: Millaista osaamista järjestöjen toiminta tuottaa?</a:t>
            </a:r>
          </a:p>
        </p:txBody>
      </p:sp>
      <p:sp>
        <p:nvSpPr>
          <p:cNvPr id="3" name="Tekstin paikkamerkki 2">
            <a:extLst>
              <a:ext uri="{FF2B5EF4-FFF2-40B4-BE49-F238E27FC236}">
                <a16:creationId xmlns:a16="http://schemas.microsoft.com/office/drawing/2014/main" id="{1EF5965A-21A7-AE87-1A0A-C83588279FC5}"/>
              </a:ext>
            </a:extLst>
          </p:cNvPr>
          <p:cNvSpPr>
            <a:spLocks noGrp="1"/>
          </p:cNvSpPr>
          <p:nvPr>
            <p:ph type="body" sz="half" idx="2"/>
          </p:nvPr>
        </p:nvSpPr>
        <p:spPr>
          <a:xfrm>
            <a:off x="839788" y="1482408"/>
            <a:ext cx="9674451" cy="4468222"/>
          </a:xfrm>
        </p:spPr>
        <p:txBody>
          <a:bodyPr vert="horz" lIns="91440" tIns="45720" rIns="91440" bIns="45720" rtlCol="0" anchor="t">
            <a:normAutofit/>
          </a:bodyPr>
          <a:lstStyle/>
          <a:p>
            <a:pPr marL="285750" indent="-285750">
              <a:buChar char="•"/>
            </a:pPr>
            <a:r>
              <a:rPr lang="fi-FI" sz="2400" dirty="0">
                <a:ea typeface="+mn-lt"/>
                <a:cs typeface="+mn-lt"/>
              </a:rPr>
              <a:t>Aiemman dian tutkimustieto kertoo vapaaehtoisten toiminnassaan  kokemasta oppimisesta </a:t>
            </a:r>
            <a:r>
              <a:rPr lang="fi-FI" sz="2400" i="1" dirty="0">
                <a:ea typeface="+mn-lt"/>
                <a:cs typeface="+mn-lt"/>
              </a:rPr>
              <a:t>Vapaaehtoistyön tekeminen Suomessa </a:t>
            </a:r>
            <a:r>
              <a:rPr lang="fi-FI" sz="2400" dirty="0">
                <a:ea typeface="+mn-lt"/>
                <a:cs typeface="+mn-lt"/>
              </a:rPr>
              <a:t>-kyselytutkimuksen aineiston perusteella. </a:t>
            </a:r>
          </a:p>
          <a:p>
            <a:pPr marL="285750" indent="-285750">
              <a:buChar char="•"/>
            </a:pPr>
            <a:r>
              <a:rPr lang="fi-FI" sz="2400" dirty="0">
                <a:ea typeface="+mn-lt"/>
                <a:cs typeface="+mn-lt"/>
              </a:rPr>
              <a:t>Kyselytutkimuksen toteuttajina opintokeskus </a:t>
            </a:r>
            <a:r>
              <a:rPr lang="fi-FI" sz="2400" dirty="0" err="1">
                <a:ea typeface="+mn-lt"/>
                <a:cs typeface="+mn-lt"/>
              </a:rPr>
              <a:t>Sivis</a:t>
            </a:r>
            <a:r>
              <a:rPr lang="fi-FI" sz="2400" dirty="0">
                <a:ea typeface="+mn-lt"/>
                <a:cs typeface="+mn-lt"/>
              </a:rPr>
              <a:t>, Kansalaisareena ja Kirkkohallitus vuonna 2018.</a:t>
            </a:r>
            <a:endParaRPr lang="fi-FI" sz="2400" dirty="0"/>
          </a:p>
          <a:p>
            <a:pPr marL="285750" indent="-285750">
              <a:buChar char="•"/>
            </a:pPr>
            <a:r>
              <a:rPr lang="fi-FI" sz="2400" dirty="0"/>
              <a:t>Tutustu tulosten pohjalta </a:t>
            </a:r>
            <a:r>
              <a:rPr lang="fi-FI" sz="2400" dirty="0">
                <a:hlinkClick r:id="rId3"/>
              </a:rPr>
              <a:t>julkaistuun artikkeliin</a:t>
            </a:r>
            <a:endParaRPr lang="fi-FI" sz="2400" dirty="0"/>
          </a:p>
          <a:p>
            <a:pPr marL="342900" indent="-342900">
              <a:buChar char="•"/>
            </a:pPr>
            <a:r>
              <a:rPr lang="fi-FI" sz="2400" dirty="0">
                <a:ea typeface="+mn-lt"/>
                <a:cs typeface="+mn-lt"/>
                <a:hlinkClick r:id="rId4"/>
              </a:rPr>
              <a:t>Nuorten kokemuksia järjestö- ja harrastustoiminnasta opitusta </a:t>
            </a:r>
            <a:r>
              <a:rPr lang="fi-FI" sz="2400" dirty="0">
                <a:ea typeface="+mn-lt"/>
                <a:cs typeface="+mn-lt"/>
              </a:rPr>
              <a:t>on tutkittu myös Osaamiskeskus Kentaurissa </a:t>
            </a:r>
          </a:p>
          <a:p>
            <a:endParaRPr lang="fi-FI" sz="2400" dirty="0"/>
          </a:p>
          <a:p>
            <a:endParaRPr lang="fi-FI" dirty="0"/>
          </a:p>
        </p:txBody>
      </p:sp>
    </p:spTree>
    <p:extLst>
      <p:ext uri="{BB962C8B-B14F-4D97-AF65-F5344CB8AC3E}">
        <p14:creationId xmlns:p14="http://schemas.microsoft.com/office/powerpoint/2010/main" val="3874086656"/>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F27E13-EB1E-A394-3C07-024CA9A65925}"/>
              </a:ext>
            </a:extLst>
          </p:cNvPr>
          <p:cNvSpPr>
            <a:spLocks noGrp="1"/>
          </p:cNvSpPr>
          <p:nvPr>
            <p:ph type="title"/>
          </p:nvPr>
        </p:nvSpPr>
        <p:spPr/>
        <p:txBody>
          <a:bodyPr/>
          <a:lstStyle/>
          <a:p>
            <a:r>
              <a:rPr lang="fi-FI"/>
              <a:t>Tehtävä 2. Oman osaamismerkin tekeminen</a:t>
            </a:r>
          </a:p>
        </p:txBody>
      </p:sp>
      <p:sp>
        <p:nvSpPr>
          <p:cNvPr id="3" name="Sisällön paikkamerkki 2">
            <a:extLst>
              <a:ext uri="{FF2B5EF4-FFF2-40B4-BE49-F238E27FC236}">
                <a16:creationId xmlns:a16="http://schemas.microsoft.com/office/drawing/2014/main" id="{3219247D-1BA0-AD91-1FA3-B82C2A4D97DA}"/>
              </a:ext>
            </a:extLst>
          </p:cNvPr>
          <p:cNvSpPr>
            <a:spLocks noGrp="1"/>
          </p:cNvSpPr>
          <p:nvPr>
            <p:ph idx="1"/>
          </p:nvPr>
        </p:nvSpPr>
        <p:spPr/>
        <p:txBody>
          <a:bodyPr vert="horz" lIns="91440" tIns="45720" rIns="91440" bIns="45720" rtlCol="0" anchor="t">
            <a:normAutofit fontScale="92500" lnSpcReduction="20000"/>
          </a:bodyPr>
          <a:lstStyle/>
          <a:p>
            <a:r>
              <a:rPr lang="fi-FI" sz="2800">
                <a:ea typeface="+mn-lt"/>
                <a:cs typeface="+mn-lt"/>
              </a:rPr>
              <a:t>Tee itsellesi osaamismerkki työpajamateriaalin ohjeiden mukaisesti</a:t>
            </a:r>
          </a:p>
          <a:p>
            <a:pPr lvl="1"/>
            <a:r>
              <a:rPr lang="fi-FI" sz="2800">
                <a:ea typeface="+mn-lt"/>
                <a:cs typeface="+mn-lt"/>
              </a:rPr>
              <a:t>Mieti, mitä kannattaa huomioida työpajaa ohjatessa.</a:t>
            </a:r>
            <a:endParaRPr lang="fi-FI"/>
          </a:p>
          <a:p>
            <a:pPr lvl="1"/>
            <a:r>
              <a:rPr lang="fi-FI" sz="2800"/>
              <a:t>Voit muokata materiaalin ohjeistusta tarvittaessa.</a:t>
            </a:r>
          </a:p>
          <a:p>
            <a:r>
              <a:rPr lang="fi-FI" sz="2800"/>
              <a:t>Mieti ainakin seuraavat asiat:</a:t>
            </a:r>
            <a:endParaRPr lang="fi-FI"/>
          </a:p>
          <a:p>
            <a:pPr lvl="1"/>
            <a:r>
              <a:rPr lang="fi-FI" sz="2800"/>
              <a:t>Osaamisen tunnistaminen: Kuinka johdatella aiheeseen, miten hyödyntää ryhmää osaamisen sanoittamisessa?</a:t>
            </a:r>
          </a:p>
          <a:p>
            <a:pPr lvl="1"/>
            <a:r>
              <a:rPr lang="fi-FI" sz="2800"/>
              <a:t>Tilin luominen Open </a:t>
            </a:r>
            <a:r>
              <a:rPr lang="fi-FI" sz="2800" err="1"/>
              <a:t>Badge</a:t>
            </a:r>
            <a:r>
              <a:rPr lang="fi-FI" sz="2800"/>
              <a:t> Passportiin: Sujuuko parhaiten puhelimen selainversiolla vai tietokoneella? Ongelmakohdat?</a:t>
            </a:r>
          </a:p>
          <a:p>
            <a:pPr lvl="1"/>
            <a:r>
              <a:rPr lang="fi-FI" sz="2800"/>
              <a:t>Rekisteröityminen </a:t>
            </a:r>
            <a:r>
              <a:rPr lang="fi-FI" sz="2800" err="1"/>
              <a:t>Canvaan</a:t>
            </a:r>
            <a:r>
              <a:rPr lang="fi-FI" sz="2800"/>
              <a:t> ja kuvan luominen: Haluatko tuoda muita vaihtoehtoja esiin kuvan tekemiseen? Miten ohjaat toimimaan </a:t>
            </a:r>
            <a:r>
              <a:rPr lang="fi-FI" sz="2800" err="1"/>
              <a:t>Canvassa</a:t>
            </a:r>
            <a:r>
              <a:rPr lang="fi-FI" sz="2800"/>
              <a:t>?</a:t>
            </a:r>
          </a:p>
          <a:p>
            <a:pPr lvl="1"/>
            <a:r>
              <a:rPr lang="fi-FI" sz="2800"/>
              <a:t>Osaamismerkin jatkokäyttö ja osaamisen kehittäminen: Miten hyödyntää ryhmän näkemyksiä? Valmiit ideat merkin hyödyntämiseen?</a:t>
            </a:r>
          </a:p>
          <a:p>
            <a:endParaRPr lang="fi-FI" sz="2800"/>
          </a:p>
        </p:txBody>
      </p:sp>
    </p:spTree>
    <p:extLst>
      <p:ext uri="{BB962C8B-B14F-4D97-AF65-F5344CB8AC3E}">
        <p14:creationId xmlns:p14="http://schemas.microsoft.com/office/powerpoint/2010/main" val="2639861163"/>
      </p:ext>
    </p:extLst>
  </p:cSld>
  <p:clrMapOvr>
    <a:masterClrMapping/>
  </p:clrMapOvr>
</p:sld>
</file>

<file path=ppt/theme/theme1.xml><?xml version="1.0" encoding="utf-8"?>
<a:theme xmlns:a="http://schemas.openxmlformats.org/drawingml/2006/main" name="Office-teema">
  <a:themeElements>
    <a:clrScheme name="Mukautetut 8">
      <a:dk1>
        <a:srgbClr val="000000"/>
      </a:dk1>
      <a:lt1>
        <a:srgbClr val="FFFFFF"/>
      </a:lt1>
      <a:dk2>
        <a:srgbClr val="676969"/>
      </a:dk2>
      <a:lt2>
        <a:srgbClr val="F4F4F4"/>
      </a:lt2>
      <a:accent1>
        <a:srgbClr val="2CB29A"/>
      </a:accent1>
      <a:accent2>
        <a:srgbClr val="B5DA9F"/>
      </a:accent2>
      <a:accent3>
        <a:srgbClr val="DBEF03"/>
      </a:accent3>
      <a:accent4>
        <a:srgbClr val="67C1DB"/>
      </a:accent4>
      <a:accent5>
        <a:srgbClr val="A78DC1"/>
      </a:accent5>
      <a:accent6>
        <a:srgbClr val="FE8D66"/>
      </a:accent6>
      <a:hlink>
        <a:srgbClr val="20816F"/>
      </a:hlink>
      <a:folHlink>
        <a:srgbClr val="2081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e5cfb3ad-ccda-43b2-a18e-2d1000c8cc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C24DF7F2791FB43B932B066C18845E1" ma:contentTypeVersion="15" ma:contentTypeDescription="Luo uusi asiakirja." ma:contentTypeScope="" ma:versionID="2bdfd730f7b6418de1d68d83fbaf4dc4">
  <xsd:schema xmlns:xsd="http://www.w3.org/2001/XMLSchema" xmlns:xs="http://www.w3.org/2001/XMLSchema" xmlns:p="http://schemas.microsoft.com/office/2006/metadata/properties" xmlns:ns2="e5cfb3ad-ccda-43b2-a18e-2d1000c8ccb0" xmlns:ns3="484c8c59-755d-4516-b8d2-1621b38262b4" targetNamespace="http://schemas.microsoft.com/office/2006/metadata/properties" ma:root="true" ma:fieldsID="863e271d389ada3bd47a0a3d5c8dfb82" ns2:_="" ns3:_="">
    <xsd:import namespace="e5cfb3ad-ccda-43b2-a18e-2d1000c8ccb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fb3ad-ccda-43b2-a18e-2d1000c8c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d15780f3-81b2-4b48-a80c-af1c904f8f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ab5ac2f-2f83-48db-8c83-5d4d523f8ba6}" ma:internalName="TaxCatchAll" ma:showField="CatchAllData" ma:web="bb137ca7-35e8-4c00-8258-2c4408c8b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4E177-C216-4CBB-BF6D-77E872458582}">
  <ds:schemaRefs>
    <ds:schemaRef ds:uri="http://schemas.microsoft.com/sharepoint/v3/contenttype/forms"/>
  </ds:schemaRefs>
</ds:datastoreItem>
</file>

<file path=customXml/itemProps2.xml><?xml version="1.0" encoding="utf-8"?>
<ds:datastoreItem xmlns:ds="http://schemas.openxmlformats.org/officeDocument/2006/customXml" ds:itemID="{0D85966F-A79F-49B1-B41A-28DE50AFB850}">
  <ds:schemaRefs>
    <ds:schemaRef ds:uri="484c8c59-755d-4516-b8d2-1621b38262b4"/>
    <ds:schemaRef ds:uri="http://purl.org/dc/dcmitype/"/>
    <ds:schemaRef ds:uri="e5cfb3ad-ccda-43b2-a18e-2d1000c8ccb0"/>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736F3F97-1E85-4929-B412-78B37FAE398E}">
  <ds:schemaRefs>
    <ds:schemaRef ds:uri="484c8c59-755d-4516-b8d2-1621b38262b4"/>
    <ds:schemaRef ds:uri="e5cfb3ad-ccda-43b2-a18e-2d1000c8cc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86</TotalTime>
  <Words>1490</Words>
  <Application>Microsoft Office PowerPoint</Application>
  <PresentationFormat>Laajakuva</PresentationFormat>
  <Paragraphs>131</Paragraphs>
  <Slides>19</Slides>
  <Notes>9</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19</vt:i4>
      </vt:variant>
    </vt:vector>
  </HeadingPairs>
  <TitlesOfParts>
    <vt:vector size="22" baseType="lpstr">
      <vt:lpstr>Arial</vt:lpstr>
      <vt:lpstr>Calibri</vt:lpstr>
      <vt:lpstr>Office-teema</vt:lpstr>
      <vt:lpstr>Omannäköinen osaamismerkki -työpaja</vt:lpstr>
      <vt:lpstr>Ohje työpajan ohjaajalle</vt:lpstr>
      <vt:lpstr>Oppaan sisältö ja tavoitteet</vt:lpstr>
      <vt:lpstr>1. Ennakkotehtävät työpajan vetäjälle</vt:lpstr>
      <vt:lpstr>Miksi osaamisesta ja sen tunnistamisesta kannattaa puhua järjestössä?</vt:lpstr>
      <vt:lpstr>Tehtävä 1. Millaista osaamista toiminnassamme syntyy?</vt:lpstr>
      <vt:lpstr>Tutkimustietoa: Mitä taitoja vapaaehtoistoiminnassa on opittu?</vt:lpstr>
      <vt:lpstr>Taustatietoa: Millaista osaamista järjestöjen toiminta tuottaa?</vt:lpstr>
      <vt:lpstr>Tehtävä 2. Oman osaamismerkin tekeminen</vt:lpstr>
      <vt:lpstr>2. Esimerkkejä ja ohjeita työpajan toteutukseen </vt:lpstr>
      <vt:lpstr> Osaamisen tunnistaminen Ohjaaja: näin valmistaudut tehtävään </vt:lpstr>
      <vt:lpstr>   Osaamisen tunnistaminen</vt:lpstr>
      <vt:lpstr>Työpaja, kesto 2 tuntia (suositeltu)</vt:lpstr>
      <vt:lpstr>Työpaja, kesto 1,5 tuntia</vt:lpstr>
      <vt:lpstr>Työpaja nuorille, kesto 1 tunti</vt:lpstr>
      <vt:lpstr>3. Vinkkejä ja lisätietoa osaamisen tunnistamisesta ja tunnustamisesta sekä osaamismerkkien käytöstä</vt:lpstr>
      <vt:lpstr>Vinkkejä työpajan vetämiseen</vt:lpstr>
      <vt:lpstr>Markkinointiteksti</vt:lpstr>
      <vt:lpstr>Millaisia pulmia nuori miettii?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Vilna Orrenmaa</dc:creator>
  <cp:lastModifiedBy>Elisa Rasinkangas</cp:lastModifiedBy>
  <cp:revision>2</cp:revision>
  <dcterms:created xsi:type="dcterms:W3CDTF">2023-08-23T07:34:37Z</dcterms:created>
  <dcterms:modified xsi:type="dcterms:W3CDTF">2024-12-19T12:26:55Z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0x0101004C24DF7F2791FB43B932B066C18845E1</vt:lpwstr>
  </property>
  <property fmtid="{D5CDD505-2E9C-101B-9397-08002B2CF9AE}" pid="3" name="MediaServiceImageTags">
    <vt:lpwstr/>
  </property>
</Properties>
</file>