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D9_6D9F7837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212_682E4FED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214_D9FB42F4.xml" ContentType="application/vnd.ms-powerpoint.comment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60" r:id="rId5"/>
    <p:sldId id="503" r:id="rId6"/>
    <p:sldId id="504" r:id="rId7"/>
    <p:sldId id="473" r:id="rId8"/>
    <p:sldId id="543" r:id="rId9"/>
    <p:sldId id="544" r:id="rId10"/>
    <p:sldId id="502" r:id="rId11"/>
    <p:sldId id="534" r:id="rId12"/>
    <p:sldId id="539" r:id="rId13"/>
    <p:sldId id="550" r:id="rId14"/>
    <p:sldId id="530" r:id="rId15"/>
    <p:sldId id="270" r:id="rId16"/>
    <p:sldId id="531" r:id="rId17"/>
    <p:sldId id="545" r:id="rId18"/>
    <p:sldId id="516" r:id="rId19"/>
    <p:sldId id="541" r:id="rId20"/>
    <p:sldId id="546" r:id="rId21"/>
    <p:sldId id="523" r:id="rId22"/>
    <p:sldId id="524" r:id="rId23"/>
    <p:sldId id="547" r:id="rId24"/>
    <p:sldId id="532" r:id="rId25"/>
    <p:sldId id="549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D0BC2F-5943-1CEF-128E-3DB10D438198}" name="Sanna Saarimaa" initials="SS" userId="S::sanna.saarimaa@opintokeskussivis.fi::91048f46-3091-4549-bf64-9544b26b3d5c" providerId="AD"/>
  <p188:author id="{B37E3B6B-D995-4863-3A32-681E0131C217}" name="Eeva Jeronen" initials="EJ" userId="S::eeva.jeronen@ok-sivis.fi::c9871c96-fc35-4f00-861d-4a48dea25c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06E"/>
    <a:srgbClr val="B6DBA2"/>
    <a:srgbClr val="E6E6E6"/>
    <a:srgbClr val="20816F"/>
    <a:srgbClr val="ECECEC"/>
    <a:srgbClr val="2BB39B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D955E-1F0B-41C5-B6A3-097291FCBA54}" v="27" dt="2024-12-19T12:38:25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0" autoAdjust="0"/>
    <p:restoredTop sz="86299" autoAdjust="0"/>
  </p:normalViewPr>
  <p:slideViewPr>
    <p:cSldViewPr snapToGrid="0">
      <p:cViewPr varScale="1">
        <p:scale>
          <a:sx n="137" d="100"/>
          <a:sy n="137" d="100"/>
        </p:scale>
        <p:origin x="3354" y="126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modernComment_1D9_6D9F78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D91938-0883-43F5-96B6-06DABDCC536C}" authorId="{B37E3B6B-D995-4863-3A32-681E0131C217}" status="resolved" created="2024-01-31T11:03:57.034" complete="100000">
    <pc:sldMkLst xmlns:pc="http://schemas.microsoft.com/office/powerpoint/2013/main/command">
      <pc:docMk/>
      <pc:sldMk cId="1839167543" sldId="473"/>
    </pc:sldMkLst>
    <p188:replyLst>
      <p188:reply id="{6C457BC4-6C44-4512-925E-31BDF84C8BD5}" authorId="{0BD0BC2F-5943-1CEF-128E-3DB10D438198}" created="2024-10-17T06:32:13.948">
        <p188:txBody>
          <a:bodyPr/>
          <a:lstStyle/>
          <a:p>
            <a:r>
              <a:rPr lang="fi-FI"/>
              <a:t>Linkki muutettu ajantasaiseen</a:t>
            </a:r>
          </a:p>
        </p188:txBody>
      </p188:reply>
    </p188:replyLst>
    <p188:txBody>
      <a:bodyPr/>
      <a:lstStyle/>
      <a:p>
        <a:r>
          <a:rPr lang="fi-FI"/>
          <a:t>Linkki ei enää toimi, tätä materiaalia ei ole Siviksen uusilla verkkosivuilla. Täytyy etsiä toinen lähde.</a:t>
        </a:r>
      </a:p>
    </p188:txBody>
  </p188:cm>
</p188:cmLst>
</file>

<file path=ppt/comments/modernComment_212_682E4F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58DABD-4684-4B1A-88BC-801FBF25DF3F}" authorId="{B37E3B6B-D995-4863-3A32-681E0131C217}" created="2024-01-31T11:04:30.652">
    <pc:sldMkLst xmlns:pc="http://schemas.microsoft.com/office/powerpoint/2013/main/command">
      <pc:docMk/>
      <pc:sldMk cId="1747865581" sldId="530"/>
    </pc:sldMkLst>
    <p188:replyLst>
      <p188:reply id="{B5C5D163-BBB9-42EC-9991-BC2CCBA70F6D}" authorId="{0BD0BC2F-5943-1CEF-128E-3DB10D438198}" created="2024-10-17T06:38:19.242">
        <p188:txBody>
          <a:bodyPr/>
          <a:lstStyle/>
          <a:p>
            <a:r>
              <a:rPr lang="fi-FI"/>
              <a:t>En laittaisi muistiinpanoihin ohjeaikaa, koska se riippuu valitusta toteutusajasta. </a:t>
            </a:r>
          </a:p>
        </p188:txBody>
      </p188:reply>
    </p188:replyLst>
    <p188:txBody>
      <a:bodyPr/>
      <a:lstStyle/>
      <a:p>
        <a:r>
          <a:rPr lang="fi-FI"/>
          <a:t>Tarkista ajankäyttö.</a:t>
        </a:r>
      </a:p>
    </p188:txBody>
  </p188:cm>
</p188:cmLst>
</file>

<file path=ppt/comments/modernComment_214_D9FB42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0B5F9C-612D-4497-B860-0810393A7859}" authorId="{B37E3B6B-D995-4863-3A32-681E0131C217}" created="2024-01-31T11:04:56.466">
    <pc:sldMkLst xmlns:pc="http://schemas.microsoft.com/office/powerpoint/2013/main/command">
      <pc:docMk/>
      <pc:sldMk cId="3657122548" sldId="532"/>
    </pc:sldMkLst>
    <p188:replyLst>
      <p188:reply id="{F542859C-AB48-4803-96A8-A07975325D54}" authorId="{0BD0BC2F-5943-1CEF-128E-3DB10D438198}" created="2024-10-17T06:42:06.904">
        <p188:txBody>
          <a:bodyPr/>
          <a:lstStyle/>
          <a:p>
            <a:r>
              <a:rPr lang="fi-FI"/>
              <a:t>Sama kommentti kuin edellisessä, en lisäisi muistiinpanoihin aikaa</a:t>
            </a:r>
          </a:p>
        </p188:txBody>
      </p188:reply>
    </p188:replyLst>
    <p188:txBody>
      <a:bodyPr/>
      <a:lstStyle/>
      <a:p>
        <a:r>
          <a:rPr lang="fi-FI"/>
          <a:t>Tarkista ajankäyttö.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9C826-89EB-46E5-8DB1-909606829931}" type="doc">
      <dgm:prSet loTypeId="urn:microsoft.com/office/officeart/2005/8/layout/equation1" loCatId="process" qsTypeId="urn:microsoft.com/office/officeart/2005/8/quickstyle/simple4" qsCatId="simple" csTypeId="urn:microsoft.com/office/officeart/2005/8/colors/accent1_2" csCatId="accent1" phldr="1"/>
      <dgm:spPr/>
    </dgm:pt>
    <dgm:pt modelId="{08751F17-AD74-4DBF-88B5-FD928EBAF858}">
      <dgm:prSet phldrT="[Text]" custT="1"/>
      <dgm:spPr>
        <a:solidFill>
          <a:srgbClr val="21806E"/>
        </a:solidFill>
      </dgm:spPr>
      <dgm:t>
        <a:bodyPr/>
        <a:lstStyle/>
        <a:p>
          <a:r>
            <a:rPr lang="fi-FI" sz="1800" dirty="0">
              <a:solidFill>
                <a:schemeClr val="bg1"/>
              </a:solidFill>
            </a:rPr>
            <a:t>Tiedot</a:t>
          </a:r>
        </a:p>
      </dgm:t>
    </dgm:pt>
    <dgm:pt modelId="{E6A22E84-A7E0-47A0-8AAE-0EC218B7777F}" type="parTrans" cxnId="{153EBB0D-D199-4D1F-934F-E70843666D93}">
      <dgm:prSet/>
      <dgm:spPr/>
      <dgm:t>
        <a:bodyPr/>
        <a:lstStyle/>
        <a:p>
          <a:endParaRPr lang="fi-FI"/>
        </a:p>
      </dgm:t>
    </dgm:pt>
    <dgm:pt modelId="{FCCF8341-7DCC-4DDF-B1FC-A5409D396070}" type="sibTrans" cxnId="{153EBB0D-D199-4D1F-934F-E70843666D93}">
      <dgm:prSet/>
      <dgm:spPr>
        <a:solidFill>
          <a:srgbClr val="B6DBA2"/>
        </a:solidFill>
        <a:ln>
          <a:solidFill>
            <a:srgbClr val="21806E"/>
          </a:solidFill>
        </a:ln>
      </dgm:spPr>
      <dgm:t>
        <a:bodyPr/>
        <a:lstStyle/>
        <a:p>
          <a:endParaRPr lang="fi-FI"/>
        </a:p>
      </dgm:t>
    </dgm:pt>
    <dgm:pt modelId="{8B956C66-BE5D-40CD-9681-5735FFE29128}">
      <dgm:prSet phldrT="[Text]" custT="1"/>
      <dgm:spPr>
        <a:solidFill>
          <a:srgbClr val="21806E"/>
        </a:solidFill>
      </dgm:spPr>
      <dgm:t>
        <a:bodyPr/>
        <a:lstStyle/>
        <a:p>
          <a:r>
            <a:rPr lang="fi-FI" sz="1800" dirty="0">
              <a:solidFill>
                <a:schemeClr val="bg1"/>
              </a:solidFill>
            </a:rPr>
            <a:t>Taidot</a:t>
          </a:r>
          <a:endParaRPr lang="fi-FI" sz="2000" dirty="0">
            <a:solidFill>
              <a:schemeClr val="bg1"/>
            </a:solidFill>
          </a:endParaRPr>
        </a:p>
      </dgm:t>
    </dgm:pt>
    <dgm:pt modelId="{8B8DD705-1476-4568-B2F9-A37F0E5E965C}" type="parTrans" cxnId="{336F3E4C-CCD9-4EAB-A28A-1667FA30046D}">
      <dgm:prSet/>
      <dgm:spPr/>
      <dgm:t>
        <a:bodyPr/>
        <a:lstStyle/>
        <a:p>
          <a:endParaRPr lang="fi-FI"/>
        </a:p>
      </dgm:t>
    </dgm:pt>
    <dgm:pt modelId="{4123D33A-64BE-48AE-B4FE-B658F6E2FE33}" type="sibTrans" cxnId="{336F3E4C-CCD9-4EAB-A28A-1667FA30046D}">
      <dgm:prSet/>
      <dgm:spPr>
        <a:solidFill>
          <a:srgbClr val="B6DBA2"/>
        </a:solidFill>
        <a:ln>
          <a:solidFill>
            <a:srgbClr val="21806E"/>
          </a:solidFill>
        </a:ln>
      </dgm:spPr>
      <dgm:t>
        <a:bodyPr/>
        <a:lstStyle/>
        <a:p>
          <a:endParaRPr lang="fi-FI"/>
        </a:p>
      </dgm:t>
    </dgm:pt>
    <dgm:pt modelId="{2418C3A0-A745-4408-B904-DA6C70773307}">
      <dgm:prSet phldrT="[Text]" custT="1"/>
      <dgm:spPr>
        <a:solidFill>
          <a:srgbClr val="21806E"/>
        </a:solidFill>
      </dgm:spPr>
      <dgm:t>
        <a:bodyPr/>
        <a:lstStyle/>
        <a:p>
          <a:r>
            <a:rPr lang="fi-FI" sz="1800" dirty="0">
              <a:solidFill>
                <a:schemeClr val="bg1"/>
              </a:solidFill>
            </a:rPr>
            <a:t>Asenne</a:t>
          </a:r>
          <a:endParaRPr lang="fi-FI" sz="1600" dirty="0">
            <a:solidFill>
              <a:schemeClr val="bg1"/>
            </a:solidFill>
          </a:endParaRPr>
        </a:p>
      </dgm:t>
    </dgm:pt>
    <dgm:pt modelId="{077202E1-3042-4C2B-B3E1-876631BABEA0}" type="parTrans" cxnId="{9DC4064B-173D-4FC1-972C-40C731CC46AE}">
      <dgm:prSet/>
      <dgm:spPr/>
      <dgm:t>
        <a:bodyPr/>
        <a:lstStyle/>
        <a:p>
          <a:endParaRPr lang="fi-FI"/>
        </a:p>
      </dgm:t>
    </dgm:pt>
    <dgm:pt modelId="{0E0E41F7-B3FD-43E5-BEA9-5BF49500474E}" type="sibTrans" cxnId="{9DC4064B-173D-4FC1-972C-40C731CC46AE}">
      <dgm:prSet/>
      <dgm:spPr>
        <a:solidFill>
          <a:srgbClr val="B6DBA2"/>
        </a:solidFill>
        <a:ln>
          <a:solidFill>
            <a:srgbClr val="21806E"/>
          </a:solidFill>
        </a:ln>
      </dgm:spPr>
      <dgm:t>
        <a:bodyPr/>
        <a:lstStyle/>
        <a:p>
          <a:endParaRPr lang="fi-FI"/>
        </a:p>
      </dgm:t>
    </dgm:pt>
    <dgm:pt modelId="{3AA24B60-9F9C-41EB-8948-9D9953E9BFE3}">
      <dgm:prSet phldrT="[Text]" custT="1"/>
      <dgm:spPr>
        <a:solidFill>
          <a:srgbClr val="21806E"/>
        </a:solidFill>
      </dgm:spPr>
      <dgm:t>
        <a:bodyPr/>
        <a:lstStyle/>
        <a:p>
          <a:r>
            <a:rPr lang="fi-FI" sz="1800" dirty="0">
              <a:solidFill>
                <a:schemeClr val="bg1"/>
              </a:solidFill>
            </a:rPr>
            <a:t>Ymmärrys</a:t>
          </a:r>
          <a:endParaRPr lang="fi-FI" sz="1200" dirty="0">
            <a:solidFill>
              <a:schemeClr val="bg1"/>
            </a:solidFill>
          </a:endParaRPr>
        </a:p>
      </dgm:t>
    </dgm:pt>
    <dgm:pt modelId="{F987D99E-476A-459E-A3E3-0B4E1E08CF9E}" type="parTrans" cxnId="{3D448D1C-6A61-4E06-BEDF-4EB2EEA64366}">
      <dgm:prSet/>
      <dgm:spPr/>
      <dgm:t>
        <a:bodyPr/>
        <a:lstStyle/>
        <a:p>
          <a:endParaRPr lang="fi-FI"/>
        </a:p>
      </dgm:t>
    </dgm:pt>
    <dgm:pt modelId="{7AAD74B4-D0F6-4118-B5AB-DD07B9C9EB9A}" type="sibTrans" cxnId="{3D448D1C-6A61-4E06-BEDF-4EB2EEA64366}">
      <dgm:prSet/>
      <dgm:spPr>
        <a:solidFill>
          <a:srgbClr val="B6DBA2"/>
        </a:solidFill>
        <a:ln>
          <a:solidFill>
            <a:srgbClr val="21806E"/>
          </a:solidFill>
        </a:ln>
      </dgm:spPr>
      <dgm:t>
        <a:bodyPr/>
        <a:lstStyle/>
        <a:p>
          <a:endParaRPr lang="fi-FI"/>
        </a:p>
      </dgm:t>
    </dgm:pt>
    <dgm:pt modelId="{A820BA9D-C60E-4E11-9988-45545F3F4716}">
      <dgm:prSet phldrT="[Text]" custT="1"/>
      <dgm:spPr>
        <a:solidFill>
          <a:srgbClr val="21806E"/>
        </a:solidFill>
      </dgm:spPr>
      <dgm:t>
        <a:bodyPr/>
        <a:lstStyle/>
        <a:p>
          <a:r>
            <a:rPr lang="fi-FI" sz="1800" dirty="0">
              <a:solidFill>
                <a:schemeClr val="bg1"/>
              </a:solidFill>
            </a:rPr>
            <a:t>Kokemus</a:t>
          </a:r>
          <a:endParaRPr lang="fi-FI" sz="1600" dirty="0">
            <a:solidFill>
              <a:schemeClr val="bg1"/>
            </a:solidFill>
          </a:endParaRPr>
        </a:p>
      </dgm:t>
    </dgm:pt>
    <dgm:pt modelId="{ADF8BD1F-649E-47EE-8557-54922350F4C5}" type="parTrans" cxnId="{79F2C307-E2CC-45B0-8070-CBB02A0A8037}">
      <dgm:prSet/>
      <dgm:spPr/>
      <dgm:t>
        <a:bodyPr/>
        <a:lstStyle/>
        <a:p>
          <a:endParaRPr lang="fi-FI"/>
        </a:p>
      </dgm:t>
    </dgm:pt>
    <dgm:pt modelId="{B5FC81D3-624A-4BAA-A55B-D73C66C51200}" type="sibTrans" cxnId="{79F2C307-E2CC-45B0-8070-CBB02A0A8037}">
      <dgm:prSet/>
      <dgm:spPr/>
      <dgm:t>
        <a:bodyPr/>
        <a:lstStyle/>
        <a:p>
          <a:endParaRPr lang="fi-FI"/>
        </a:p>
      </dgm:t>
    </dgm:pt>
    <dgm:pt modelId="{50C62EB7-1960-483D-B539-7C920CDCAE8B}" type="pres">
      <dgm:prSet presAssocID="{AD59C826-89EB-46E5-8DB1-909606829931}" presName="linearFlow" presStyleCnt="0">
        <dgm:presLayoutVars>
          <dgm:dir/>
          <dgm:resizeHandles val="exact"/>
        </dgm:presLayoutVars>
      </dgm:prSet>
      <dgm:spPr/>
    </dgm:pt>
    <dgm:pt modelId="{AC03AB72-9300-40A4-8A98-BF18A84962BA}" type="pres">
      <dgm:prSet presAssocID="{08751F17-AD74-4DBF-88B5-FD928EBAF858}" presName="node" presStyleLbl="node1" presStyleIdx="0" presStyleCnt="5">
        <dgm:presLayoutVars>
          <dgm:bulletEnabled val="1"/>
        </dgm:presLayoutVars>
      </dgm:prSet>
      <dgm:spPr/>
    </dgm:pt>
    <dgm:pt modelId="{F416FC24-20A7-4E32-A8BB-1F0ECB610935}" type="pres">
      <dgm:prSet presAssocID="{FCCF8341-7DCC-4DDF-B1FC-A5409D396070}" presName="spacerL" presStyleCnt="0"/>
      <dgm:spPr/>
    </dgm:pt>
    <dgm:pt modelId="{065DB3D1-1F68-4776-8BAA-21DDA14FE67F}" type="pres">
      <dgm:prSet presAssocID="{FCCF8341-7DCC-4DDF-B1FC-A5409D396070}" presName="sibTrans" presStyleLbl="sibTrans2D1" presStyleIdx="0" presStyleCnt="4"/>
      <dgm:spPr/>
    </dgm:pt>
    <dgm:pt modelId="{7649774D-68A6-4615-A087-E6030EBB620E}" type="pres">
      <dgm:prSet presAssocID="{FCCF8341-7DCC-4DDF-B1FC-A5409D396070}" presName="spacerR" presStyleCnt="0"/>
      <dgm:spPr/>
    </dgm:pt>
    <dgm:pt modelId="{94F7285B-6089-461B-ADC9-2A032D9E1AF5}" type="pres">
      <dgm:prSet presAssocID="{8B956C66-BE5D-40CD-9681-5735FFE29128}" presName="node" presStyleLbl="node1" presStyleIdx="1" presStyleCnt="5">
        <dgm:presLayoutVars>
          <dgm:bulletEnabled val="1"/>
        </dgm:presLayoutVars>
      </dgm:prSet>
      <dgm:spPr/>
    </dgm:pt>
    <dgm:pt modelId="{522B5D53-ADEE-468F-9BD6-415FB14601F3}" type="pres">
      <dgm:prSet presAssocID="{4123D33A-64BE-48AE-B4FE-B658F6E2FE33}" presName="spacerL" presStyleCnt="0"/>
      <dgm:spPr/>
    </dgm:pt>
    <dgm:pt modelId="{23F7278A-2642-4BB3-B440-498CD9B6BEC8}" type="pres">
      <dgm:prSet presAssocID="{4123D33A-64BE-48AE-B4FE-B658F6E2FE33}" presName="sibTrans" presStyleLbl="sibTrans2D1" presStyleIdx="1" presStyleCnt="4"/>
      <dgm:spPr/>
    </dgm:pt>
    <dgm:pt modelId="{8878E2AB-3385-4F41-9EE6-0731E1F059CA}" type="pres">
      <dgm:prSet presAssocID="{4123D33A-64BE-48AE-B4FE-B658F6E2FE33}" presName="spacerR" presStyleCnt="0"/>
      <dgm:spPr/>
    </dgm:pt>
    <dgm:pt modelId="{304A4363-2AFB-42AF-B215-AE9C6CA96C12}" type="pres">
      <dgm:prSet presAssocID="{2418C3A0-A745-4408-B904-DA6C70773307}" presName="node" presStyleLbl="node1" presStyleIdx="2" presStyleCnt="5">
        <dgm:presLayoutVars>
          <dgm:bulletEnabled val="1"/>
        </dgm:presLayoutVars>
      </dgm:prSet>
      <dgm:spPr/>
    </dgm:pt>
    <dgm:pt modelId="{3C4533FB-BB13-4838-9098-FEF8ED219854}" type="pres">
      <dgm:prSet presAssocID="{0E0E41F7-B3FD-43E5-BEA9-5BF49500474E}" presName="spacerL" presStyleCnt="0"/>
      <dgm:spPr/>
    </dgm:pt>
    <dgm:pt modelId="{599B8E70-CB46-49A8-9BF4-5B48AB4B8EB2}" type="pres">
      <dgm:prSet presAssocID="{0E0E41F7-B3FD-43E5-BEA9-5BF49500474E}" presName="sibTrans" presStyleLbl="sibTrans2D1" presStyleIdx="2" presStyleCnt="4"/>
      <dgm:spPr/>
    </dgm:pt>
    <dgm:pt modelId="{E0AC27E0-4AD4-4985-A505-66365FB899AF}" type="pres">
      <dgm:prSet presAssocID="{0E0E41F7-B3FD-43E5-BEA9-5BF49500474E}" presName="spacerR" presStyleCnt="0"/>
      <dgm:spPr/>
    </dgm:pt>
    <dgm:pt modelId="{2144ABF9-3544-41DA-9550-1BDD912B9E27}" type="pres">
      <dgm:prSet presAssocID="{3AA24B60-9F9C-41EB-8948-9D9953E9BFE3}" presName="node" presStyleLbl="node1" presStyleIdx="3" presStyleCnt="5">
        <dgm:presLayoutVars>
          <dgm:bulletEnabled val="1"/>
        </dgm:presLayoutVars>
      </dgm:prSet>
      <dgm:spPr/>
    </dgm:pt>
    <dgm:pt modelId="{6208E914-3852-48EA-BA0F-A7C7BD567CA4}" type="pres">
      <dgm:prSet presAssocID="{7AAD74B4-D0F6-4118-B5AB-DD07B9C9EB9A}" presName="spacerL" presStyleCnt="0"/>
      <dgm:spPr/>
    </dgm:pt>
    <dgm:pt modelId="{FE472331-1259-409E-82AA-1FC7E2669658}" type="pres">
      <dgm:prSet presAssocID="{7AAD74B4-D0F6-4118-B5AB-DD07B9C9EB9A}" presName="sibTrans" presStyleLbl="sibTrans2D1" presStyleIdx="3" presStyleCnt="4"/>
      <dgm:spPr>
        <a:prstGeom prst="mathPlus">
          <a:avLst/>
        </a:prstGeom>
      </dgm:spPr>
    </dgm:pt>
    <dgm:pt modelId="{796DB2D3-8193-460C-857C-2ADF53172159}" type="pres">
      <dgm:prSet presAssocID="{7AAD74B4-D0F6-4118-B5AB-DD07B9C9EB9A}" presName="spacerR" presStyleCnt="0"/>
      <dgm:spPr/>
    </dgm:pt>
    <dgm:pt modelId="{756EAD59-CB5D-4733-8431-193450F3E3F2}" type="pres">
      <dgm:prSet presAssocID="{A820BA9D-C60E-4E11-9988-45545F3F4716}" presName="node" presStyleLbl="node1" presStyleIdx="4" presStyleCnt="5">
        <dgm:presLayoutVars>
          <dgm:bulletEnabled val="1"/>
        </dgm:presLayoutVars>
      </dgm:prSet>
      <dgm:spPr/>
    </dgm:pt>
  </dgm:ptLst>
  <dgm:cxnLst>
    <dgm:cxn modelId="{79F2C307-E2CC-45B0-8070-CBB02A0A8037}" srcId="{AD59C826-89EB-46E5-8DB1-909606829931}" destId="{A820BA9D-C60E-4E11-9988-45545F3F4716}" srcOrd="4" destOrd="0" parTransId="{ADF8BD1F-649E-47EE-8557-54922350F4C5}" sibTransId="{B5FC81D3-624A-4BAA-A55B-D73C66C51200}"/>
    <dgm:cxn modelId="{153EBB0D-D199-4D1F-934F-E70843666D93}" srcId="{AD59C826-89EB-46E5-8DB1-909606829931}" destId="{08751F17-AD74-4DBF-88B5-FD928EBAF858}" srcOrd="0" destOrd="0" parTransId="{E6A22E84-A7E0-47A0-8AAE-0EC218B7777F}" sibTransId="{FCCF8341-7DCC-4DDF-B1FC-A5409D396070}"/>
    <dgm:cxn modelId="{3D448D1C-6A61-4E06-BEDF-4EB2EEA64366}" srcId="{AD59C826-89EB-46E5-8DB1-909606829931}" destId="{3AA24B60-9F9C-41EB-8948-9D9953E9BFE3}" srcOrd="3" destOrd="0" parTransId="{F987D99E-476A-459E-A3E3-0B4E1E08CF9E}" sibTransId="{7AAD74B4-D0F6-4118-B5AB-DD07B9C9EB9A}"/>
    <dgm:cxn modelId="{98CB4249-6374-4D97-8733-024E282779F3}" type="presOf" srcId="{2418C3A0-A745-4408-B904-DA6C70773307}" destId="{304A4363-2AFB-42AF-B215-AE9C6CA96C12}" srcOrd="0" destOrd="0" presId="urn:microsoft.com/office/officeart/2005/8/layout/equation1"/>
    <dgm:cxn modelId="{149C0F6A-04BC-4D24-86E9-6539D36F888B}" type="presOf" srcId="{AD59C826-89EB-46E5-8DB1-909606829931}" destId="{50C62EB7-1960-483D-B539-7C920CDCAE8B}" srcOrd="0" destOrd="0" presId="urn:microsoft.com/office/officeart/2005/8/layout/equation1"/>
    <dgm:cxn modelId="{9DC4064B-173D-4FC1-972C-40C731CC46AE}" srcId="{AD59C826-89EB-46E5-8DB1-909606829931}" destId="{2418C3A0-A745-4408-B904-DA6C70773307}" srcOrd="2" destOrd="0" parTransId="{077202E1-3042-4C2B-B3E1-876631BABEA0}" sibTransId="{0E0E41F7-B3FD-43E5-BEA9-5BF49500474E}"/>
    <dgm:cxn modelId="{336F3E4C-CCD9-4EAB-A28A-1667FA30046D}" srcId="{AD59C826-89EB-46E5-8DB1-909606829931}" destId="{8B956C66-BE5D-40CD-9681-5735FFE29128}" srcOrd="1" destOrd="0" parTransId="{8B8DD705-1476-4568-B2F9-A37F0E5E965C}" sibTransId="{4123D33A-64BE-48AE-B4FE-B658F6E2FE33}"/>
    <dgm:cxn modelId="{C2050F76-48D4-4A8D-9CC1-4383BACC8A87}" type="presOf" srcId="{A820BA9D-C60E-4E11-9988-45545F3F4716}" destId="{756EAD59-CB5D-4733-8431-193450F3E3F2}" srcOrd="0" destOrd="0" presId="urn:microsoft.com/office/officeart/2005/8/layout/equation1"/>
    <dgm:cxn modelId="{CB0B03B7-E1B8-4BF3-B6FD-0371D056C0C1}" type="presOf" srcId="{FCCF8341-7DCC-4DDF-B1FC-A5409D396070}" destId="{065DB3D1-1F68-4776-8BAA-21DDA14FE67F}" srcOrd="0" destOrd="0" presId="urn:microsoft.com/office/officeart/2005/8/layout/equation1"/>
    <dgm:cxn modelId="{E04EFBB7-D5D8-4774-83C8-1A81444B704E}" type="presOf" srcId="{3AA24B60-9F9C-41EB-8948-9D9953E9BFE3}" destId="{2144ABF9-3544-41DA-9550-1BDD912B9E27}" srcOrd="0" destOrd="0" presId="urn:microsoft.com/office/officeart/2005/8/layout/equation1"/>
    <dgm:cxn modelId="{8B968BC4-6B74-4278-AF8A-1C38E1B2CC19}" type="presOf" srcId="{8B956C66-BE5D-40CD-9681-5735FFE29128}" destId="{94F7285B-6089-461B-ADC9-2A032D9E1AF5}" srcOrd="0" destOrd="0" presId="urn:microsoft.com/office/officeart/2005/8/layout/equation1"/>
    <dgm:cxn modelId="{E30DABD9-5761-44BF-B613-413C1197BCDA}" type="presOf" srcId="{0E0E41F7-B3FD-43E5-BEA9-5BF49500474E}" destId="{599B8E70-CB46-49A8-9BF4-5B48AB4B8EB2}" srcOrd="0" destOrd="0" presId="urn:microsoft.com/office/officeart/2005/8/layout/equation1"/>
    <dgm:cxn modelId="{C7AF25DE-DB31-4D20-9929-9CA75C0CC856}" type="presOf" srcId="{4123D33A-64BE-48AE-B4FE-B658F6E2FE33}" destId="{23F7278A-2642-4BB3-B440-498CD9B6BEC8}" srcOrd="0" destOrd="0" presId="urn:microsoft.com/office/officeart/2005/8/layout/equation1"/>
    <dgm:cxn modelId="{105BA1E5-A005-4952-A309-083BF6209C41}" type="presOf" srcId="{08751F17-AD74-4DBF-88B5-FD928EBAF858}" destId="{AC03AB72-9300-40A4-8A98-BF18A84962BA}" srcOrd="0" destOrd="0" presId="urn:microsoft.com/office/officeart/2005/8/layout/equation1"/>
    <dgm:cxn modelId="{867CE9EB-6B00-4855-B32F-CA0CFBA64977}" type="presOf" srcId="{7AAD74B4-D0F6-4118-B5AB-DD07B9C9EB9A}" destId="{FE472331-1259-409E-82AA-1FC7E2669658}" srcOrd="0" destOrd="0" presId="urn:microsoft.com/office/officeart/2005/8/layout/equation1"/>
    <dgm:cxn modelId="{E6E76B97-DC76-4D87-89BA-42D9A9A7BD77}" type="presParOf" srcId="{50C62EB7-1960-483D-B539-7C920CDCAE8B}" destId="{AC03AB72-9300-40A4-8A98-BF18A84962BA}" srcOrd="0" destOrd="0" presId="urn:microsoft.com/office/officeart/2005/8/layout/equation1"/>
    <dgm:cxn modelId="{1F382783-9A70-43AD-838E-44F3D8A37380}" type="presParOf" srcId="{50C62EB7-1960-483D-B539-7C920CDCAE8B}" destId="{F416FC24-20A7-4E32-A8BB-1F0ECB610935}" srcOrd="1" destOrd="0" presId="urn:microsoft.com/office/officeart/2005/8/layout/equation1"/>
    <dgm:cxn modelId="{8C6F9415-A9BF-4BF0-8026-ABED2EC564AC}" type="presParOf" srcId="{50C62EB7-1960-483D-B539-7C920CDCAE8B}" destId="{065DB3D1-1F68-4776-8BAA-21DDA14FE67F}" srcOrd="2" destOrd="0" presId="urn:microsoft.com/office/officeart/2005/8/layout/equation1"/>
    <dgm:cxn modelId="{124E6153-97AA-4B53-83DE-A9E55D72FD51}" type="presParOf" srcId="{50C62EB7-1960-483D-B539-7C920CDCAE8B}" destId="{7649774D-68A6-4615-A087-E6030EBB620E}" srcOrd="3" destOrd="0" presId="urn:microsoft.com/office/officeart/2005/8/layout/equation1"/>
    <dgm:cxn modelId="{271329D8-EAB1-4475-9CD4-A55D21AA1BAF}" type="presParOf" srcId="{50C62EB7-1960-483D-B539-7C920CDCAE8B}" destId="{94F7285B-6089-461B-ADC9-2A032D9E1AF5}" srcOrd="4" destOrd="0" presId="urn:microsoft.com/office/officeart/2005/8/layout/equation1"/>
    <dgm:cxn modelId="{CBCE2A2E-1F00-475B-9A85-B7684951CEED}" type="presParOf" srcId="{50C62EB7-1960-483D-B539-7C920CDCAE8B}" destId="{522B5D53-ADEE-468F-9BD6-415FB14601F3}" srcOrd="5" destOrd="0" presId="urn:microsoft.com/office/officeart/2005/8/layout/equation1"/>
    <dgm:cxn modelId="{EFF30337-138E-4471-913F-027D9FA2B0C1}" type="presParOf" srcId="{50C62EB7-1960-483D-B539-7C920CDCAE8B}" destId="{23F7278A-2642-4BB3-B440-498CD9B6BEC8}" srcOrd="6" destOrd="0" presId="urn:microsoft.com/office/officeart/2005/8/layout/equation1"/>
    <dgm:cxn modelId="{45075020-F985-4559-B25B-869C1FAABD41}" type="presParOf" srcId="{50C62EB7-1960-483D-B539-7C920CDCAE8B}" destId="{8878E2AB-3385-4F41-9EE6-0731E1F059CA}" srcOrd="7" destOrd="0" presId="urn:microsoft.com/office/officeart/2005/8/layout/equation1"/>
    <dgm:cxn modelId="{91F0BBED-94C2-413C-BC33-4E3CE29BDAFC}" type="presParOf" srcId="{50C62EB7-1960-483D-B539-7C920CDCAE8B}" destId="{304A4363-2AFB-42AF-B215-AE9C6CA96C12}" srcOrd="8" destOrd="0" presId="urn:microsoft.com/office/officeart/2005/8/layout/equation1"/>
    <dgm:cxn modelId="{DD9603A4-2E9E-4591-9D36-3AF5209D258C}" type="presParOf" srcId="{50C62EB7-1960-483D-B539-7C920CDCAE8B}" destId="{3C4533FB-BB13-4838-9098-FEF8ED219854}" srcOrd="9" destOrd="0" presId="urn:microsoft.com/office/officeart/2005/8/layout/equation1"/>
    <dgm:cxn modelId="{66D35D47-DF1A-484A-AD78-A22470D5CF83}" type="presParOf" srcId="{50C62EB7-1960-483D-B539-7C920CDCAE8B}" destId="{599B8E70-CB46-49A8-9BF4-5B48AB4B8EB2}" srcOrd="10" destOrd="0" presId="urn:microsoft.com/office/officeart/2005/8/layout/equation1"/>
    <dgm:cxn modelId="{0D116AAB-19FD-47BA-8C49-A605886A0803}" type="presParOf" srcId="{50C62EB7-1960-483D-B539-7C920CDCAE8B}" destId="{E0AC27E0-4AD4-4985-A505-66365FB899AF}" srcOrd="11" destOrd="0" presId="urn:microsoft.com/office/officeart/2005/8/layout/equation1"/>
    <dgm:cxn modelId="{5FE48DE6-C6EC-4F62-B97A-3F2C5C679AC1}" type="presParOf" srcId="{50C62EB7-1960-483D-B539-7C920CDCAE8B}" destId="{2144ABF9-3544-41DA-9550-1BDD912B9E27}" srcOrd="12" destOrd="0" presId="urn:microsoft.com/office/officeart/2005/8/layout/equation1"/>
    <dgm:cxn modelId="{90ACA59D-148A-492D-A962-9D6A5604A15C}" type="presParOf" srcId="{50C62EB7-1960-483D-B539-7C920CDCAE8B}" destId="{6208E914-3852-48EA-BA0F-A7C7BD567CA4}" srcOrd="13" destOrd="0" presId="urn:microsoft.com/office/officeart/2005/8/layout/equation1"/>
    <dgm:cxn modelId="{7DC8508B-D259-4DBD-9B99-8641D433A03F}" type="presParOf" srcId="{50C62EB7-1960-483D-B539-7C920CDCAE8B}" destId="{FE472331-1259-409E-82AA-1FC7E2669658}" srcOrd="14" destOrd="0" presId="urn:microsoft.com/office/officeart/2005/8/layout/equation1"/>
    <dgm:cxn modelId="{49DA98B0-9B8F-4832-879E-1F0B689445FE}" type="presParOf" srcId="{50C62EB7-1960-483D-B539-7C920CDCAE8B}" destId="{796DB2D3-8193-460C-857C-2ADF53172159}" srcOrd="15" destOrd="0" presId="urn:microsoft.com/office/officeart/2005/8/layout/equation1"/>
    <dgm:cxn modelId="{120A0310-24A7-4D79-AB11-D3D2C83FD8C9}" type="presParOf" srcId="{50C62EB7-1960-483D-B539-7C920CDCAE8B}" destId="{756EAD59-CB5D-4733-8431-193450F3E3F2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3AB72-9300-40A4-8A98-BF18A84962BA}">
      <dsp:nvSpPr>
        <dsp:cNvPr id="0" name=""/>
        <dsp:cNvSpPr/>
      </dsp:nvSpPr>
      <dsp:spPr>
        <a:xfrm>
          <a:off x="10710" y="706760"/>
          <a:ext cx="1446857" cy="1446857"/>
        </a:xfrm>
        <a:prstGeom prst="ellipse">
          <a:avLst/>
        </a:prstGeom>
        <a:solidFill>
          <a:srgbClr val="21806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Tiedot</a:t>
          </a:r>
        </a:p>
      </dsp:txBody>
      <dsp:txXfrm>
        <a:off x="222597" y="918647"/>
        <a:ext cx="1023083" cy="1023083"/>
      </dsp:txXfrm>
    </dsp:sp>
    <dsp:sp modelId="{065DB3D1-1F68-4776-8BAA-21DDA14FE67F}">
      <dsp:nvSpPr>
        <dsp:cNvPr id="0" name=""/>
        <dsp:cNvSpPr/>
      </dsp:nvSpPr>
      <dsp:spPr>
        <a:xfrm>
          <a:off x="1575052" y="1010600"/>
          <a:ext cx="839177" cy="839177"/>
        </a:xfrm>
        <a:prstGeom prst="mathPlus">
          <a:avLst/>
        </a:prstGeom>
        <a:solidFill>
          <a:srgbClr val="B6DBA2"/>
        </a:solidFill>
        <a:ln>
          <a:solidFill>
            <a:srgbClr val="21806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1686285" y="1331501"/>
        <a:ext cx="616711" cy="197375"/>
      </dsp:txXfrm>
    </dsp:sp>
    <dsp:sp modelId="{94F7285B-6089-461B-ADC9-2A032D9E1AF5}">
      <dsp:nvSpPr>
        <dsp:cNvPr id="0" name=""/>
        <dsp:cNvSpPr/>
      </dsp:nvSpPr>
      <dsp:spPr>
        <a:xfrm>
          <a:off x="2531714" y="706760"/>
          <a:ext cx="1446857" cy="1446857"/>
        </a:xfrm>
        <a:prstGeom prst="ellipse">
          <a:avLst/>
        </a:prstGeom>
        <a:solidFill>
          <a:srgbClr val="21806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Taidot</a:t>
          </a:r>
          <a:endParaRPr lang="fi-FI" sz="2000" kern="1200" dirty="0">
            <a:solidFill>
              <a:schemeClr val="bg1"/>
            </a:solidFill>
          </a:endParaRPr>
        </a:p>
      </dsp:txBody>
      <dsp:txXfrm>
        <a:off x="2743601" y="918647"/>
        <a:ext cx="1023083" cy="1023083"/>
      </dsp:txXfrm>
    </dsp:sp>
    <dsp:sp modelId="{23F7278A-2642-4BB3-B440-498CD9B6BEC8}">
      <dsp:nvSpPr>
        <dsp:cNvPr id="0" name=""/>
        <dsp:cNvSpPr/>
      </dsp:nvSpPr>
      <dsp:spPr>
        <a:xfrm>
          <a:off x="4096056" y="1010600"/>
          <a:ext cx="839177" cy="839177"/>
        </a:xfrm>
        <a:prstGeom prst="mathPlus">
          <a:avLst/>
        </a:prstGeom>
        <a:solidFill>
          <a:srgbClr val="B6DBA2"/>
        </a:solidFill>
        <a:ln>
          <a:solidFill>
            <a:srgbClr val="21806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4207289" y="1331501"/>
        <a:ext cx="616711" cy="197375"/>
      </dsp:txXfrm>
    </dsp:sp>
    <dsp:sp modelId="{304A4363-2AFB-42AF-B215-AE9C6CA96C12}">
      <dsp:nvSpPr>
        <dsp:cNvPr id="0" name=""/>
        <dsp:cNvSpPr/>
      </dsp:nvSpPr>
      <dsp:spPr>
        <a:xfrm>
          <a:off x="5052718" y="706760"/>
          <a:ext cx="1446857" cy="1446857"/>
        </a:xfrm>
        <a:prstGeom prst="ellipse">
          <a:avLst/>
        </a:prstGeom>
        <a:solidFill>
          <a:srgbClr val="21806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Asenne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5264605" y="918647"/>
        <a:ext cx="1023083" cy="1023083"/>
      </dsp:txXfrm>
    </dsp:sp>
    <dsp:sp modelId="{599B8E70-CB46-49A8-9BF4-5B48AB4B8EB2}">
      <dsp:nvSpPr>
        <dsp:cNvPr id="0" name=""/>
        <dsp:cNvSpPr/>
      </dsp:nvSpPr>
      <dsp:spPr>
        <a:xfrm>
          <a:off x="6617060" y="1010600"/>
          <a:ext cx="839177" cy="839177"/>
        </a:xfrm>
        <a:prstGeom prst="mathPlus">
          <a:avLst/>
        </a:prstGeom>
        <a:solidFill>
          <a:srgbClr val="B6DBA2"/>
        </a:solidFill>
        <a:ln>
          <a:solidFill>
            <a:srgbClr val="21806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6728293" y="1331501"/>
        <a:ext cx="616711" cy="197375"/>
      </dsp:txXfrm>
    </dsp:sp>
    <dsp:sp modelId="{2144ABF9-3544-41DA-9550-1BDD912B9E27}">
      <dsp:nvSpPr>
        <dsp:cNvPr id="0" name=""/>
        <dsp:cNvSpPr/>
      </dsp:nvSpPr>
      <dsp:spPr>
        <a:xfrm>
          <a:off x="7573722" y="706760"/>
          <a:ext cx="1446857" cy="1446857"/>
        </a:xfrm>
        <a:prstGeom prst="ellipse">
          <a:avLst/>
        </a:prstGeom>
        <a:solidFill>
          <a:srgbClr val="21806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Ymmärrys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7785609" y="918647"/>
        <a:ext cx="1023083" cy="1023083"/>
      </dsp:txXfrm>
    </dsp:sp>
    <dsp:sp modelId="{FE472331-1259-409E-82AA-1FC7E2669658}">
      <dsp:nvSpPr>
        <dsp:cNvPr id="0" name=""/>
        <dsp:cNvSpPr/>
      </dsp:nvSpPr>
      <dsp:spPr>
        <a:xfrm>
          <a:off x="9138065" y="1010600"/>
          <a:ext cx="839177" cy="839177"/>
        </a:xfrm>
        <a:prstGeom prst="mathPlus">
          <a:avLst/>
        </a:prstGeom>
        <a:solidFill>
          <a:srgbClr val="B6DBA2"/>
        </a:solidFill>
        <a:ln>
          <a:solidFill>
            <a:srgbClr val="21806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/>
        </a:p>
      </dsp:txBody>
      <dsp:txXfrm>
        <a:off x="9249298" y="1331501"/>
        <a:ext cx="616711" cy="197375"/>
      </dsp:txXfrm>
    </dsp:sp>
    <dsp:sp modelId="{756EAD59-CB5D-4733-8431-193450F3E3F2}">
      <dsp:nvSpPr>
        <dsp:cNvPr id="0" name=""/>
        <dsp:cNvSpPr/>
      </dsp:nvSpPr>
      <dsp:spPr>
        <a:xfrm>
          <a:off x="10094727" y="706760"/>
          <a:ext cx="1446857" cy="1446857"/>
        </a:xfrm>
        <a:prstGeom prst="ellipse">
          <a:avLst/>
        </a:prstGeom>
        <a:solidFill>
          <a:srgbClr val="21806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Kokemus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10306614" y="918647"/>
        <a:ext cx="1023083" cy="102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5FAF5-7972-834C-B661-8E1A7115A542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AF1DF-3CAE-6D47-A79F-A3D5A09537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3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60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2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Apukysymykset auttavat tiettyyn pisteeseen saakka. Haasteena on, että monille ihmisille ei satele kiitoksia tai kehuja mistään - heillä on todennäköisesti silti hyvää osaamista, mutta se jää piiloon.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29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1. osaan noin 15 minuuttia.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sopii hyvin myös työpajan ennakkotehtäväksi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72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1. osaan noin 15 minuuttia.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189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Haasteeksi todennäköisesti tunnistetaan osaamisen sanoittaminen. Ei hätää, meillä on tarjolla yksi ratkaisu: </a:t>
            </a:r>
            <a:r>
              <a:rPr lang="fi-FI" dirty="0" err="1"/>
              <a:t>Duunikoutsi</a:t>
            </a:r>
            <a:r>
              <a:rPr lang="fi-FI" dirty="0"/>
              <a:t> ja sen tarjoamat haasteet (erityisesti osaamisprofiili)! </a:t>
            </a:r>
            <a:r>
              <a:rPr lang="fi-FI" dirty="0" err="1"/>
              <a:t>Duunikoutsia</a:t>
            </a:r>
            <a:r>
              <a:rPr lang="fi-FI" dirty="0"/>
              <a:t> voi toki myös käyttää ihan itsenäisenä työkaluna. Sinne tulossa tietoa myös omannäköisestä osaamismerkistä.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23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6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1. osaan noin 15 minuuttia.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9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Lisää osaamisesta: https://www.opintokeskussivis.fi/kehita-jarjestoasi/koulutustoiminnan-kehittaminen/osaamisen-tunnistaminen/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76908-2EAD-4DB1-B3FE-167E1E45DF2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2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77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AF1DF-3CAE-6D47-A79F-A3D5A095377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31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Esimerkkejä pehmeistä taidoista: vuorovaikutustaidot, itsensä johtamisen taito, empatiakyky, tiimityötaidot. Usein myötäsyntyisiä, mutta myös pehmeitä taitoja voi oppia ja kehittää. </a:t>
            </a:r>
          </a:p>
          <a:p>
            <a:endParaRPr lang="fi-FI" dirty="0"/>
          </a:p>
          <a:p>
            <a:r>
              <a:rPr lang="fi-FI" dirty="0"/>
              <a:t>Pehmeät taidot ovat usein myös ns. siirrettäviä taitoja, joita työelämässä tarvitaan ammatista tai alasta riippumatta ja joita etenkin tulevaisuuden työelämässä ennakoidaan tarvittavan erityisen paljon.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B9AA0-99CA-465C-A8BF-1A4E069D480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4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EEBBB-B443-4123-AC8C-883D67B22E6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8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76908-2EAD-4DB1-B3FE-167E1E45DF2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58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4.svg"/><Relationship Id="rId3" Type="http://schemas.openxmlformats.org/officeDocument/2006/relationships/hyperlink" Target="https://www.facebook.com/OpintokeskusSivis/" TargetMode="External"/><Relationship Id="rId7" Type="http://schemas.openxmlformats.org/officeDocument/2006/relationships/hyperlink" Target="https://www.linkedin.com/company/sivis-study-centre-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hyperlink" Target="https://www.ok-sivis.fi/" TargetMode="External"/><Relationship Id="rId16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SivisNYT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www.instagram.com/opintokeskussivis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4" Type="http://schemas.openxmlformats.org/officeDocument/2006/relationships/hyperlink" Target="https://twitter.com/SivisNYT" TargetMode="External"/><Relationship Id="rId9" Type="http://schemas.openxmlformats.org/officeDocument/2006/relationships/image" Target="../media/image6.svg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48170"/>
            <a:ext cx="12191999" cy="5161660"/>
          </a:xfrm>
          <a:prstGeom prst="rect">
            <a:avLst/>
          </a:prstGeom>
          <a:solidFill>
            <a:srgbClr val="E6E6E6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4622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7618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4A71C0-DBF6-C8D5-D690-E615CA8F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65" y="1302493"/>
            <a:ext cx="5619849" cy="17129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in paikkamerkki 12">
            <a:extLst>
              <a:ext uri="{FF2B5EF4-FFF2-40B4-BE49-F238E27FC236}">
                <a16:creationId xmlns:a16="http://schemas.microsoft.com/office/drawing/2014/main" id="{9066C6D5-9751-D4E9-7E0E-EF0AFC819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764" y="3141082"/>
            <a:ext cx="5009491" cy="171291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dirty="0"/>
              <a:t>Lisää alaotsikko </a:t>
            </a:r>
          </a:p>
        </p:txBody>
      </p:sp>
    </p:spTree>
    <p:extLst>
      <p:ext uri="{BB962C8B-B14F-4D97-AF65-F5344CB8AC3E}">
        <p14:creationId xmlns:p14="http://schemas.microsoft.com/office/powerpoint/2010/main" val="33508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99F44-F7B1-2002-E398-1D34C5CC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66D9C3-F91B-92CD-B9E6-9BF7AB746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E97A576-1449-433E-F71E-F198B0B2C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E38318-C567-62A5-DF8D-A2451D710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777F096-5D6A-4495-B4A4-162F61745904}"/>
              </a:ext>
            </a:extLst>
          </p:cNvPr>
          <p:cNvSpPr/>
          <p:nvPr userDrawn="1"/>
        </p:nvSpPr>
        <p:spPr>
          <a:xfrm>
            <a:off x="104171" y="115747"/>
            <a:ext cx="11979799" cy="6632294"/>
          </a:xfrm>
          <a:prstGeom prst="rect">
            <a:avLst/>
          </a:prstGeom>
          <a:noFill/>
          <a:ln w="231775"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F5323B-B629-0A43-969F-2C3B5F4F3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62AF665-9226-A382-3983-B4F200F6A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FD2A64-78F7-26C1-BF9C-5BEB5217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istuminen, ruoka, lautanen&#10;&#10;Kuvaus luotu automaattisesti">
            <a:extLst>
              <a:ext uri="{FF2B5EF4-FFF2-40B4-BE49-F238E27FC236}">
                <a16:creationId xmlns:a16="http://schemas.microsoft.com/office/drawing/2014/main" id="{886263C5-D53A-AA48-A93D-6FBE89E46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360920" y="365126"/>
            <a:ext cx="4842510" cy="5087206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9A1C473-9770-8945-B41A-847516C3E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4470"/>
            <a:ext cx="6172200" cy="4386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C4392A-966E-1C46-B086-CAE58FF7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2408"/>
            <a:ext cx="3932237" cy="4386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15C667-D053-1C4F-BE28-41B366E1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BAD-0EFB-D346-83D7-C0832D6D5072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637FD9-D7EB-374E-A638-583EB682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80E7E0-86AC-3741-BB5E-97897399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A2963-BB28-AD47-B270-3ADD17489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C1EB6BB-6744-BF49-95F7-0BA5F224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 anchor="b" anchorCtr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4B5296E-7118-4B47-9729-9F6EE5C44426}"/>
              </a:ext>
            </a:extLst>
          </p:cNvPr>
          <p:cNvCxnSpPr/>
          <p:nvPr userDrawn="1"/>
        </p:nvCxnSpPr>
        <p:spPr>
          <a:xfrm>
            <a:off x="838200" y="1154430"/>
            <a:ext cx="105156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8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9A1C473-9770-8945-B41A-847516C3E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4470"/>
            <a:ext cx="6172200" cy="4386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C4392A-966E-1C46-B086-CAE58FF7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2408"/>
            <a:ext cx="3932237" cy="4386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15C667-D053-1C4F-BE28-41B366E1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BAD-0EFB-D346-83D7-C0832D6D5072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637FD9-D7EB-374E-A638-583EB682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80E7E0-86AC-3741-BB5E-97897399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A2963-BB28-AD47-B270-3ADD17489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C1EB6BB-6744-BF49-95F7-0BA5F224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 anchor="b" anchorCtr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2" name="Kuva 11" descr="Kuva, joka sisältää kohteen teksti, piirtäminen&#10;&#10;Kuvaus luotu automaattisesti">
            <a:extLst>
              <a:ext uri="{FF2B5EF4-FFF2-40B4-BE49-F238E27FC236}">
                <a16:creationId xmlns:a16="http://schemas.microsoft.com/office/drawing/2014/main" id="{7EE6654A-A299-8B4D-B97A-84516F17B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44644" y="1435632"/>
            <a:ext cx="2875112" cy="16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9F9B82-BE6A-A246-B047-F228257D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F9480-C24B-5342-885C-72DA56BEB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900"/>
            <a:ext cx="5181600" cy="4691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4AF6F2-4C24-8545-88AC-BC5827B9C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181600" cy="4691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DE6C0E-8DAF-5A4D-9C55-1AF04ED1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DBAD-0EFB-D346-83D7-C0832D6D5072}" type="datetimeFigureOut">
              <a:rPr lang="fi-FI" smtClean="0"/>
              <a:t>19.12.2024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AE46F2-4BBE-0846-A392-779BF5B2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D538D5-C099-EE4C-92DC-E3D9D9A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A2963-BB28-AD47-B270-3ADD17489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8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75ADE8B-8209-99AF-484D-D5FE8FF475DD}"/>
              </a:ext>
            </a:extLst>
          </p:cNvPr>
          <p:cNvSpPr/>
          <p:nvPr userDrawn="1"/>
        </p:nvSpPr>
        <p:spPr>
          <a:xfrm>
            <a:off x="0" y="0"/>
            <a:ext cx="3906982" cy="6858000"/>
          </a:xfrm>
          <a:prstGeom prst="rect">
            <a:avLst/>
          </a:prstGeom>
          <a:solidFill>
            <a:srgbClr val="E6E6E6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376" y="857511"/>
            <a:ext cx="5005324" cy="5009973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317AACB-BBBC-0893-C486-92DEA73A9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302" y="1922078"/>
            <a:ext cx="5619849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 lvl="0"/>
            <a:br>
              <a:rPr lang="fi-FI" dirty="0"/>
            </a:br>
            <a:r>
              <a:rPr lang="fi-FI" dirty="0"/>
              <a:t>Lisää otsikko </a:t>
            </a:r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877C59F-837C-A4F9-0360-D0034C7E86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0788" y="3344520"/>
            <a:ext cx="5619750" cy="171291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32442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0F91660-AE95-BBB4-3DBA-7BA6AEDDE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082" y="2128044"/>
            <a:ext cx="3733800" cy="37465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0624973-1DE1-AA30-78A3-BA404A466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sp>
        <p:nvSpPr>
          <p:cNvPr id="4" name="Tekstin paikkamerkki 17">
            <a:extLst>
              <a:ext uri="{FF2B5EF4-FFF2-40B4-BE49-F238E27FC236}">
                <a16:creationId xmlns:a16="http://schemas.microsoft.com/office/drawing/2014/main" id="{5DE507C6-152A-2837-4108-6664C1C59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5982" y="2266747"/>
            <a:ext cx="3487817" cy="31797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806E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96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8C6A0638-6979-8676-9312-ABB5768B7F7B}"/>
              </a:ext>
            </a:extLst>
          </p:cNvPr>
          <p:cNvSpPr/>
          <p:nvPr userDrawn="1"/>
        </p:nvSpPr>
        <p:spPr>
          <a:xfrm>
            <a:off x="9283804" y="2748807"/>
            <a:ext cx="2702875" cy="2702875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8090" cy="435133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F914ECA3-35DC-DBE1-4645-73C290F82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3805" y="2748807"/>
            <a:ext cx="2702874" cy="270538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solidFill>
            <a:srgbClr val="E6E6E6"/>
          </a:solidFill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69C599-67EB-DF7D-25CF-CF4D3B363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4" name="Otsikko 13">
            <a:extLst>
              <a:ext uri="{FF2B5EF4-FFF2-40B4-BE49-F238E27FC236}">
                <a16:creationId xmlns:a16="http://schemas.microsoft.com/office/drawing/2014/main" id="{B84FBD07-00BE-DC77-85E7-0D02F7BB8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3493" y="1328311"/>
            <a:ext cx="7916694" cy="81177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Kirjoita tähän esityksen sisältö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2266747"/>
            <a:ext cx="7916862" cy="317976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B92377B-0DA6-3355-AC38-7E286CA07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1352145"/>
            <a:ext cx="7916862" cy="40943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85E2F9-26A1-E3F1-2A86-53C90F1A0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n paikkamerkki 7">
            <a:extLst>
              <a:ext uri="{FF2B5EF4-FFF2-40B4-BE49-F238E27FC236}">
                <a16:creationId xmlns:a16="http://schemas.microsoft.com/office/drawing/2014/main" id="{1DBB404B-086B-E9E6-AC74-5AAE1D4AF8E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4387" y="1088019"/>
            <a:ext cx="10563225" cy="511354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B4583E-2176-6008-2B35-9F0B0B747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9DEDE88-D5AF-5F87-FE0F-BF6D0600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365125"/>
            <a:ext cx="10563225" cy="72289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>
            <a:hlinkClick r:id="rId2"/>
            <a:extLst>
              <a:ext uri="{FF2B5EF4-FFF2-40B4-BE49-F238E27FC236}">
                <a16:creationId xmlns:a16="http://schemas.microsoft.com/office/drawing/2014/main" id="{BAE1F700-1BD6-E657-9F0F-B6D536E7898C}"/>
              </a:ext>
            </a:extLst>
          </p:cNvPr>
          <p:cNvSpPr/>
          <p:nvPr userDrawn="1"/>
        </p:nvSpPr>
        <p:spPr>
          <a:xfrm>
            <a:off x="6127605" y="4223861"/>
            <a:ext cx="4001351" cy="1034447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>
            <a:hlinkClick r:id="rId3"/>
            <a:extLst>
              <a:ext uri="{FF2B5EF4-FFF2-40B4-BE49-F238E27FC236}">
                <a16:creationId xmlns:a16="http://schemas.microsoft.com/office/drawing/2014/main" id="{83A0C7AF-64AB-AED6-F268-51743E5F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0901" y="2599305"/>
            <a:ext cx="2324017" cy="1021404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>
            <a:hlinkClick r:id="rId4"/>
            <a:extLst>
              <a:ext uri="{FF2B5EF4-FFF2-40B4-BE49-F238E27FC236}">
                <a16:creationId xmlns:a16="http://schemas.microsoft.com/office/drawing/2014/main" id="{CF7F2A01-547B-8199-9CAB-8618B9BC0968}"/>
              </a:ext>
            </a:extLst>
          </p:cNvPr>
          <p:cNvSpPr/>
          <p:nvPr userDrawn="1"/>
        </p:nvSpPr>
        <p:spPr>
          <a:xfrm>
            <a:off x="4161379" y="4227069"/>
            <a:ext cx="1614107" cy="1038356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>
            <a:hlinkClick r:id="rId5"/>
            <a:extLst>
              <a:ext uri="{FF2B5EF4-FFF2-40B4-BE49-F238E27FC236}">
                <a16:creationId xmlns:a16="http://schemas.microsoft.com/office/drawing/2014/main" id="{673CC090-3375-D447-C20A-AFD167529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71345" y="2595684"/>
            <a:ext cx="2324017" cy="1038356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>
            <a:hlinkClick r:id="rId6"/>
            <a:extLst>
              <a:ext uri="{FF2B5EF4-FFF2-40B4-BE49-F238E27FC236}">
                <a16:creationId xmlns:a16="http://schemas.microsoft.com/office/drawing/2014/main" id="{7AEC70FE-7490-80DD-1A3F-DA06F234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4326" y="4228862"/>
            <a:ext cx="1674936" cy="1038356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>
            <a:hlinkClick r:id="rId7"/>
            <a:extLst>
              <a:ext uri="{FF2B5EF4-FFF2-40B4-BE49-F238E27FC236}">
                <a16:creationId xmlns:a16="http://schemas.microsoft.com/office/drawing/2014/main" id="{A5307138-D302-0E40-9AD4-95382E8C2BB8}"/>
              </a:ext>
            </a:extLst>
          </p:cNvPr>
          <p:cNvSpPr/>
          <p:nvPr userDrawn="1"/>
        </p:nvSpPr>
        <p:spPr>
          <a:xfrm>
            <a:off x="7804939" y="2599722"/>
            <a:ext cx="2324017" cy="1038357"/>
          </a:xfrm>
          <a:prstGeom prst="roundRect">
            <a:avLst>
              <a:gd name="adj" fmla="val 1086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uva 67">
            <a:extLst>
              <a:ext uri="{FF2B5EF4-FFF2-40B4-BE49-F238E27FC236}">
                <a16:creationId xmlns:a16="http://schemas.microsoft.com/office/drawing/2014/main" id="{FD3DC33B-1777-0821-ED8D-0C0C040C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73573" y="4068087"/>
            <a:ext cx="570898" cy="404420"/>
          </a:xfrm>
          <a:custGeom>
            <a:avLst/>
            <a:gdLst>
              <a:gd name="connsiteX0" fmla="*/ 1017172 w 1031554"/>
              <a:gd name="connsiteY0" fmla="*/ 119594 h 730746"/>
              <a:gd name="connsiteX1" fmla="*/ 924653 w 1031554"/>
              <a:gd name="connsiteY1" fmla="*/ 25309 h 730746"/>
              <a:gd name="connsiteX2" fmla="*/ 106937 w 1031554"/>
              <a:gd name="connsiteY2" fmla="*/ 25309 h 730746"/>
              <a:gd name="connsiteX3" fmla="*/ 14380 w 1031554"/>
              <a:gd name="connsiteY3" fmla="*/ 119594 h 730746"/>
              <a:gd name="connsiteX4" fmla="*/ 14380 w 1031554"/>
              <a:gd name="connsiteY4" fmla="*/ 611153 h 730746"/>
              <a:gd name="connsiteX5" fmla="*/ 106937 w 1031554"/>
              <a:gd name="connsiteY5" fmla="*/ 705437 h 730746"/>
              <a:gd name="connsiteX6" fmla="*/ 924653 w 1031554"/>
              <a:gd name="connsiteY6" fmla="*/ 705437 h 730746"/>
              <a:gd name="connsiteX7" fmla="*/ 1017172 w 1031554"/>
              <a:gd name="connsiteY7" fmla="*/ 611153 h 730746"/>
              <a:gd name="connsiteX8" fmla="*/ 1017172 w 1031554"/>
              <a:gd name="connsiteY8" fmla="*/ 119594 h 730746"/>
              <a:gd name="connsiteX9" fmla="*/ 429807 w 1031554"/>
              <a:gd name="connsiteY9" fmla="*/ 537331 h 730746"/>
              <a:gd name="connsiteX10" fmla="*/ 429807 w 1031554"/>
              <a:gd name="connsiteY10" fmla="*/ 193469 h 730746"/>
              <a:gd name="connsiteX11" fmla="*/ 687701 w 1031554"/>
              <a:gd name="connsiteY11" fmla="*/ 365406 h 730746"/>
              <a:gd name="connsiteX12" fmla="*/ 429807 w 1031554"/>
              <a:gd name="connsiteY12" fmla="*/ 537331 h 73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554" h="730746">
                <a:moveTo>
                  <a:pt x="1017172" y="119594"/>
                </a:moveTo>
                <a:cubicBezTo>
                  <a:pt x="1011758" y="74425"/>
                  <a:pt x="969190" y="31112"/>
                  <a:pt x="924653" y="25309"/>
                </a:cubicBezTo>
                <a:cubicBezTo>
                  <a:pt x="653125" y="-8436"/>
                  <a:pt x="378465" y="-8436"/>
                  <a:pt x="106937" y="25309"/>
                </a:cubicBezTo>
                <a:cubicBezTo>
                  <a:pt x="62362" y="31099"/>
                  <a:pt x="19795" y="74425"/>
                  <a:pt x="14380" y="119594"/>
                </a:cubicBezTo>
                <a:cubicBezTo>
                  <a:pt x="-4793" y="285137"/>
                  <a:pt x="-4793" y="445647"/>
                  <a:pt x="14380" y="611153"/>
                </a:cubicBezTo>
                <a:cubicBezTo>
                  <a:pt x="19795" y="656322"/>
                  <a:pt x="62362" y="699675"/>
                  <a:pt x="106937" y="705437"/>
                </a:cubicBezTo>
                <a:cubicBezTo>
                  <a:pt x="378465" y="739183"/>
                  <a:pt x="653125" y="739183"/>
                  <a:pt x="924653" y="705437"/>
                </a:cubicBezTo>
                <a:cubicBezTo>
                  <a:pt x="969190" y="699685"/>
                  <a:pt x="1011758" y="656322"/>
                  <a:pt x="1017172" y="611153"/>
                </a:cubicBezTo>
                <a:cubicBezTo>
                  <a:pt x="1036348" y="445663"/>
                  <a:pt x="1036348" y="285137"/>
                  <a:pt x="1017172" y="119594"/>
                </a:cubicBezTo>
                <a:close/>
                <a:moveTo>
                  <a:pt x="429807" y="537331"/>
                </a:moveTo>
                <a:lnTo>
                  <a:pt x="429807" y="193469"/>
                </a:lnTo>
                <a:lnTo>
                  <a:pt x="687701" y="365406"/>
                </a:lnTo>
                <a:lnTo>
                  <a:pt x="429807" y="537331"/>
                </a:lnTo>
                <a:close/>
              </a:path>
            </a:pathLst>
          </a:custGeom>
          <a:solidFill>
            <a:srgbClr val="21806E"/>
          </a:solidFill>
          <a:ln w="2509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518A2190-CD38-0355-7041-17D61117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2748" y="2339622"/>
            <a:ext cx="528397" cy="52839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B35D653-BC2D-70BC-2CB3-0E265FE1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4598" y="2321842"/>
            <a:ext cx="530321" cy="53032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7A42371-A791-836E-29B7-34E196D8D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6369" y="2295631"/>
            <a:ext cx="530320" cy="530320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E6E0E4A3-087F-F79E-65A5-0C10B3305F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7456E18C-2CD6-D72B-B128-49F761C61B2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38932" y="-9035"/>
            <a:ext cx="1257859" cy="247079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7CD0C94-B433-2507-6218-7EAA88C14EE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9" y="3996581"/>
            <a:ext cx="444010" cy="4545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00AF66B-92EB-8F63-9F1B-63591FCA986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V="1">
            <a:off x="7864197" y="3922975"/>
            <a:ext cx="528165" cy="5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33277"/>
            <a:ext cx="12191999" cy="5161660"/>
          </a:xfrm>
          <a:prstGeom prst="rect">
            <a:avLst/>
          </a:prstGeom>
          <a:solidFill>
            <a:srgbClr val="E6E6E6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138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660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FCF969B-7E79-09A4-516D-B82B64BE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75518"/>
            <a:ext cx="5619849" cy="17129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3600" dirty="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7DC2F251-21B0-CC64-0166-8F79DA8B21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99" y="3414107"/>
            <a:ext cx="5009491" cy="171291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17810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53E30B-53FF-F08D-66C1-6AC1EA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900552-FF00-D47D-90A8-53CFA30F0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90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51" r:id="rId5"/>
    <p:sldLayoutId id="2147483666" r:id="rId6"/>
    <p:sldLayoutId id="2147483655" r:id="rId7"/>
    <p:sldLayoutId id="2147483667" r:id="rId8"/>
    <p:sldLayoutId id="2147483665" r:id="rId9"/>
    <p:sldLayoutId id="2147483649" r:id="rId10"/>
    <p:sldLayoutId id="2147483650" r:id="rId11"/>
    <p:sldLayoutId id="2147483663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80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2_682E4FED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adgepassport.com/1etusiv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4_D9FB42F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D9_6D9F7837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BC38E8F-F034-2B8C-D75F-18796574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Omannäköinen osaamismerkki -työpaja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5487F65-4A70-755F-9D05-73052E492C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Tee itse itsellesi osaamismerkki!</a:t>
            </a:r>
          </a:p>
        </p:txBody>
      </p:sp>
      <p:pic>
        <p:nvPicPr>
          <p:cNvPr id="34" name="Kuvan paikkamerkki 33" descr="Kuvituskuvassa neljä nuorta ihmistä katsoo pöydällä olevaa kannettavan tietokoneen ruutua.">
            <a:extLst>
              <a:ext uri="{FF2B5EF4-FFF2-40B4-BE49-F238E27FC236}">
                <a16:creationId xmlns:a16="http://schemas.microsoft.com/office/drawing/2014/main" id="{1A3305B5-79B4-CFEF-83C1-3F112384F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6" name="Kuvan paikkamerkki 35" descr="Kuvituskuvassa nuori hymyilevä nainen istuu pyörätuolissa kirjoituspöydän ääressä ja katsoo kannettavan tietokoneen näyttöä.">
            <a:extLst>
              <a:ext uri="{FF2B5EF4-FFF2-40B4-BE49-F238E27FC236}">
                <a16:creationId xmlns:a16="http://schemas.microsoft.com/office/drawing/2014/main" id="{E46E4BC6-4B5E-2157-AE72-A758DAB6C3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60797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0A5D9-FEB9-68D1-E167-33C91AA7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Osaamismerkin osat – mitä kaikkea tietoa omannäköinen osaamismerkki voi sisältää?</a:t>
            </a:r>
          </a:p>
        </p:txBody>
      </p:sp>
      <p:pic>
        <p:nvPicPr>
          <p:cNvPr id="5" name="Sisällön paikkamerkki 4" descr="Esimerkkikuva osaamismerkistä: ympyränmuotoisella keltaisella pohjalla oranssi kruunu.">
            <a:extLst>
              <a:ext uri="{FF2B5EF4-FFF2-40B4-BE49-F238E27FC236}">
                <a16:creationId xmlns:a16="http://schemas.microsoft.com/office/drawing/2014/main" id="{F6559C05-D9FB-2367-3187-630D551D7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842712" y="1748156"/>
            <a:ext cx="4243754" cy="4173025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F54AA8C-D3CA-EAE8-4E27-B43E679C78F1}"/>
              </a:ext>
            </a:extLst>
          </p:cNvPr>
          <p:cNvSpPr txBox="1"/>
          <p:nvPr/>
        </p:nvSpPr>
        <p:spPr>
          <a:xfrm>
            <a:off x="1503239" y="1854564"/>
            <a:ext cx="112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ssistant" pitchFamily="2" charset="-79"/>
              </a:rPr>
              <a:t>Kuva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C1B361A-C598-B324-3707-3FF9F546727C}"/>
              </a:ext>
            </a:extLst>
          </p:cNvPr>
          <p:cNvSpPr txBox="1"/>
          <p:nvPr/>
        </p:nvSpPr>
        <p:spPr>
          <a:xfrm>
            <a:off x="838200" y="2762515"/>
            <a:ext cx="178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Kuvaus (kuvaillaan osaamista)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570058F-DF5F-6395-D2E5-C1992F5B6D36}"/>
              </a:ext>
            </a:extLst>
          </p:cNvPr>
          <p:cNvSpPr txBox="1"/>
          <p:nvPr/>
        </p:nvSpPr>
        <p:spPr>
          <a:xfrm>
            <a:off x="838200" y="4258529"/>
            <a:ext cx="18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Avainsanat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64A82FA-5AB4-3160-3E48-782FAA32E4EB}"/>
              </a:ext>
            </a:extLst>
          </p:cNvPr>
          <p:cNvSpPr txBox="1"/>
          <p:nvPr/>
        </p:nvSpPr>
        <p:spPr>
          <a:xfrm>
            <a:off x="838200" y="5241436"/>
            <a:ext cx="357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Kriteerit (mitä täytyy 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</a:b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osata, jotta saa merkin)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B98A6A9-4DF0-FE3B-69EF-9A5408670676}"/>
              </a:ext>
            </a:extLst>
          </p:cNvPr>
          <p:cNvSpPr txBox="1"/>
          <p:nvPr/>
        </p:nvSpPr>
        <p:spPr>
          <a:xfrm>
            <a:off x="6490394" y="1603349"/>
            <a:ext cx="538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Osaamismerkin nimi, esim. ”Ohjelmansuunnittelija” 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</a:br>
            <a:endParaRPr kumimoji="0" lang="fi-F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ssistant" pitchFamily="2" charset="-79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4C79094-3DF7-7B9F-D665-155E8245ABF6}"/>
              </a:ext>
            </a:extLst>
          </p:cNvPr>
          <p:cNvSpPr txBox="1"/>
          <p:nvPr/>
        </p:nvSpPr>
        <p:spPr>
          <a:xfrm>
            <a:off x="7303547" y="2773564"/>
            <a:ext cx="289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Myöntämispäivä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212588-898D-C572-54F7-0783569B6193}"/>
              </a:ext>
            </a:extLst>
          </p:cNvPr>
          <p:cNvSpPr txBox="1"/>
          <p:nvPr/>
        </p:nvSpPr>
        <p:spPr>
          <a:xfrm>
            <a:off x="7547245" y="3380548"/>
            <a:ext cx="327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Voimassaoloaika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F78B4D1-EF76-249E-6F28-D015A765742E}"/>
              </a:ext>
            </a:extLst>
          </p:cNvPr>
          <p:cNvSpPr txBox="1"/>
          <p:nvPr/>
        </p:nvSpPr>
        <p:spPr>
          <a:xfrm>
            <a:off x="7296517" y="4095119"/>
            <a:ext cx="538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Todisteet (voit liittää osaamismerkin yhteyteen vaikka videon, joka kuvaa osaamistasi)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855F6BB-EE2A-0791-7234-CE99CB461FA3}"/>
              </a:ext>
            </a:extLst>
          </p:cNvPr>
          <p:cNvSpPr txBox="1"/>
          <p:nvPr/>
        </p:nvSpPr>
        <p:spPr>
          <a:xfrm>
            <a:off x="6232616" y="5548354"/>
            <a:ext cx="751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cs typeface="Assistant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Suosittelut (voit pyytää osaamismerkin 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</a:b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  <a:t>yhteyteen suositteluja)</a:t>
            </a:r>
            <a:b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ssistant" pitchFamily="2" charset="-79"/>
              </a:rPr>
            </a:br>
            <a:endParaRPr kumimoji="0" lang="fi-F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855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ituskuvassa kaksi kättä: toinen osoittaa pöydällä olevaa asiakirjaa, toinen pitelee kuulakärkikynää. ">
            <a:extLst>
              <a:ext uri="{FF2B5EF4-FFF2-40B4-BE49-F238E27FC236}">
                <a16:creationId xmlns:a16="http://schemas.microsoft.com/office/drawing/2014/main" id="{03FA41E2-F561-B935-4ECD-3F09CDF08D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B27334-93BF-7B43-8F14-DF0AADE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Tehtävä: </a:t>
            </a:r>
            <a:br>
              <a:rPr lang="fi-FI" dirty="0"/>
            </a:br>
            <a:r>
              <a:rPr lang="fi-FI" dirty="0"/>
              <a:t>Oman osaamisen tunnistaminen</a:t>
            </a:r>
          </a:p>
        </p:txBody>
      </p:sp>
    </p:spTree>
    <p:extLst>
      <p:ext uri="{BB962C8B-B14F-4D97-AF65-F5344CB8AC3E}">
        <p14:creationId xmlns:p14="http://schemas.microsoft.com/office/powerpoint/2010/main" val="17478655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DE984F7-82A5-00DF-D160-9BDB8F7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22170" cy="1325563"/>
          </a:xfrm>
        </p:spPr>
        <p:txBody>
          <a:bodyPr/>
          <a:lstStyle/>
          <a:p>
            <a:r>
              <a:rPr lang="fi-FI" dirty="0">
                <a:solidFill>
                  <a:srgbClr val="20816F"/>
                </a:solidFill>
              </a:rPr>
              <a:t>Nyt pääsette kartoittamaan omaa osaamistanne!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EC92C9-4070-1BE4-D34C-D9B2EE8F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5648" cy="4351338"/>
          </a:xfrm>
        </p:spPr>
        <p:txBody>
          <a:bodyPr/>
          <a:lstStyle/>
          <a:p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Mitä tietoja ja taitoja olen oppinut vapaa-ajan harrastustoiminnassa?</a:t>
            </a:r>
          </a:p>
          <a:p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Missä olen onnistunut?</a:t>
            </a:r>
          </a:p>
          <a:p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Millaiseksi osaamiksesi voisin yhdistää oppimani tiedot ja taidot? </a:t>
            </a:r>
          </a:p>
          <a:p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Mistä osaamisesta voisin myöntää itselleni osaamismerkin? </a:t>
            </a:r>
          </a:p>
        </p:txBody>
      </p:sp>
      <p:pic>
        <p:nvPicPr>
          <p:cNvPr id="3" name="Kuvan paikkamerkki 2" descr="Kuvituskuvassa neljä keskittyneen näköistä nuorta kumartuneena tietokoneen näytön ääreen.">
            <a:extLst>
              <a:ext uri="{FF2B5EF4-FFF2-40B4-BE49-F238E27FC236}">
                <a16:creationId xmlns:a16="http://schemas.microsoft.com/office/drawing/2014/main" id="{61C0F3FF-48EB-2FBA-8E10-A425C5D1A9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636" b="16636"/>
          <a:stretch/>
        </p:blipFill>
        <p:spPr>
          <a:xfrm>
            <a:off x="7733848" y="1825625"/>
            <a:ext cx="4172920" cy="4176796"/>
          </a:xfrm>
        </p:spPr>
      </p:pic>
    </p:spTree>
    <p:extLst>
      <p:ext uri="{BB962C8B-B14F-4D97-AF65-F5344CB8AC3E}">
        <p14:creationId xmlns:p14="http://schemas.microsoft.com/office/powerpoint/2010/main" val="80372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ituskuvassa kolme ihmistä istuu puisen pöydän ääressä. Pöydällä on kannettavia tietokoneita, joita ihmiset katselevat. Ihmisistä yhden kasvot näkyvät kokonaan, muut näkyvät vain osittain.">
            <a:extLst>
              <a:ext uri="{FF2B5EF4-FFF2-40B4-BE49-F238E27FC236}">
                <a16:creationId xmlns:a16="http://schemas.microsoft.com/office/drawing/2014/main" id="{101E3122-D5D9-23D4-B6EC-0EE1009B5A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B27334-93BF-7B43-8F14-DF0AADE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3. Tehtävä: </a:t>
            </a:r>
            <a:br>
              <a:rPr lang="fi-FI" dirty="0"/>
            </a:br>
            <a:r>
              <a:rPr lang="fi-FI" dirty="0"/>
              <a:t>Oman osaamismerkin valmistaminen</a:t>
            </a:r>
          </a:p>
        </p:txBody>
      </p:sp>
    </p:spTree>
    <p:extLst>
      <p:ext uri="{BB962C8B-B14F-4D97-AF65-F5344CB8AC3E}">
        <p14:creationId xmlns:p14="http://schemas.microsoft.com/office/powerpoint/2010/main" val="158770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0849D-1462-A289-A0D8-A56F09E9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Nyt tehdään omannäköinen osaamismerkki – mikä se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14461E-3A33-5F76-A0BD-90AE602D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9308" cy="4351338"/>
          </a:xfrm>
        </p:spPr>
        <p:txBody>
          <a:bodyPr>
            <a:normAutofit/>
          </a:bodyPr>
          <a:lstStyle/>
          <a:p>
            <a:r>
              <a:rPr lang="fi-FI" dirty="0"/>
              <a:t>Itse tehty, oma osaamismerkki.</a:t>
            </a:r>
          </a:p>
          <a:p>
            <a:r>
              <a:rPr lang="fi-FI" dirty="0"/>
              <a:t>Tapa kuvata osaamista omin sanoin, suunnitella sisältö itse valmiiden kriteereiden sijaan -&gt; oma osaaminen tulee paremmin kuvatuksi ja osaamismerkin saa, vaikka ei löytyisikään haettavaa merkkiä valmiiden joukosta.</a:t>
            </a:r>
          </a:p>
          <a:p>
            <a:r>
              <a:rPr lang="fi-FI" dirty="0"/>
              <a:t>Sisältää ainakin kuvan ja tekstiä (lisäksi esimerkiksi valokuvia ja videoita).</a:t>
            </a:r>
          </a:p>
          <a:p>
            <a:r>
              <a:rPr lang="fi-FI" dirty="0"/>
              <a:t>Merkkiin voi pyytää suositteluja eri ihmisiltä.</a:t>
            </a:r>
          </a:p>
          <a:p>
            <a:endParaRPr lang="fi-FI" dirty="0"/>
          </a:p>
        </p:txBody>
      </p:sp>
      <p:pic>
        <p:nvPicPr>
          <p:cNvPr id="1026" name="Picture 2" descr="Kuvassa Kasvintunnistaja-niminen itse tehty osaamismerkki.">
            <a:extLst>
              <a:ext uri="{FF2B5EF4-FFF2-40B4-BE49-F238E27FC236}">
                <a16:creationId xmlns:a16="http://schemas.microsoft.com/office/drawing/2014/main" id="{491C6F84-E562-53E8-9B58-7ECF4EDE4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7690" y="1825625"/>
            <a:ext cx="3399032" cy="40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4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75382-F48A-3BC8-8333-8D39F4F6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Valmistautuminen osaamismerkin tekemiseen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3E71E6-2B59-3D2B-05E2-553438E35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Varmista ensin, että olet selvittänyt osaamisesi ja ne asiat, mitä haluat merkissä kertoa (Osaamispohja).</a:t>
            </a:r>
          </a:p>
          <a:p>
            <a:r>
              <a:rPr lang="fi-FI" dirty="0"/>
              <a:t>Voit miettiä myös, kuinka kuvaisit osaamistasi lyhyesti esimerkiksi 1–2 lauseella.</a:t>
            </a:r>
          </a:p>
          <a:p>
            <a:r>
              <a:rPr lang="fi-FI" dirty="0"/>
              <a:t>Muista nimetä osaamisesi/merkkisi.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532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BF27D6-4046-621A-623E-11DCDE64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Tunnusten luonti Open </a:t>
            </a:r>
            <a:r>
              <a:rPr lang="fi-FI" sz="3600" dirty="0" err="1"/>
              <a:t>Badge</a:t>
            </a:r>
            <a:r>
              <a:rPr lang="fi-FI" sz="3600" dirty="0"/>
              <a:t> Passportiin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2A247-DD18-A4DC-5E19-E8CBD993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Osaamismerkeillä pitää olla paikka, missä niitä säilytetään ja missä niitä voidaan luoda ja muokata. Tässä työpajassa käytetään esimerkkinä Open Badge Passportia, johon luodaan oma tili.</a:t>
            </a:r>
          </a:p>
          <a:p>
            <a:pPr marL="0" indent="0">
              <a:buNone/>
            </a:pPr>
            <a:r>
              <a:rPr lang="fi-FI" b="1" dirty="0"/>
              <a:t>NETTISIVUT:  </a:t>
            </a:r>
          </a:p>
          <a:p>
            <a:r>
              <a:rPr lang="fi-FI" dirty="0"/>
              <a:t>Siirry </a:t>
            </a:r>
            <a:r>
              <a:rPr lang="fi-FI" dirty="0">
                <a:hlinkClick r:id="rId3"/>
              </a:rPr>
              <a:t>Open </a:t>
            </a:r>
            <a:r>
              <a:rPr lang="fi-FI" dirty="0" err="1">
                <a:hlinkClick r:id="rId3"/>
              </a:rPr>
              <a:t>Badge</a:t>
            </a:r>
            <a:r>
              <a:rPr lang="fi-FI" dirty="0">
                <a:hlinkClick r:id="rId3"/>
              </a:rPr>
              <a:t> Passportin sivustolle</a:t>
            </a:r>
            <a:r>
              <a:rPr lang="fi-FI" dirty="0"/>
              <a:t>.</a:t>
            </a:r>
          </a:p>
          <a:p>
            <a:r>
              <a:rPr lang="fi-FI" dirty="0"/>
              <a:t>Paina “Aloita tästä! Luo ilmainen tili” sivustolta.</a:t>
            </a:r>
          </a:p>
          <a:p>
            <a:r>
              <a:rPr lang="fi-FI" dirty="0"/>
              <a:t>Luo käyttäjätunnus itsellesi sivuston antamilla tavoilla tai luo uusi käyttäjä sivustolle.</a:t>
            </a:r>
          </a:p>
          <a:p>
            <a:r>
              <a:rPr lang="fi-FI" dirty="0"/>
              <a:t>Muista hyväksyä rekisteröinti.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Open Badge Passport on olemassa myös mobiilisovelluksena, jossa merkkejä voi tarkastella ja josta niitä voi jakaa. Sovelluksessa ei kuitenkaan voi tehdä omaa osaamismerkkiä.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856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64F371-C897-8A19-5B9D-F93B4CC8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 osaamismerkkiä varten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ACC43-54F2-DF0B-8F44-F140142A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0385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Voit luoda kuvan itse tai valita kuvaksi Open Badge Passportin tarjoaman yksinkertaisen kuvavaihtoehdon.</a:t>
            </a:r>
          </a:p>
          <a:p>
            <a:r>
              <a:rPr lang="fi-FI" dirty="0"/>
              <a:t>Kuvan voit luoda erilaisissa kuvanmuokkauspalveluissa, kuten </a:t>
            </a:r>
            <a:r>
              <a:rPr lang="fi-FI" dirty="0" err="1"/>
              <a:t>Canvassa</a:t>
            </a:r>
            <a:r>
              <a:rPr lang="fi-FI" dirty="0"/>
              <a:t> (vaatii rekisteröitymisen, mutta voi käyttää ilmaiseksi).</a:t>
            </a:r>
          </a:p>
          <a:p>
            <a:r>
              <a:rPr lang="fi-FI" dirty="0"/>
              <a:t>Kuvan tulee olla neliön muotoinen ja pienikokoinen, maksimissaan  500 x 500 </a:t>
            </a:r>
            <a:r>
              <a:rPr lang="fi-FI" dirty="0" err="1"/>
              <a:t>px</a:t>
            </a:r>
            <a:r>
              <a:rPr lang="fi-FI" dirty="0"/>
              <a:t>.</a:t>
            </a:r>
          </a:p>
          <a:p>
            <a:r>
              <a:rPr lang="fi-FI" dirty="0"/>
              <a:t>Tallenna kuva .png-muodossa.</a:t>
            </a:r>
          </a:p>
          <a:p>
            <a:r>
              <a:rPr lang="fi-FI" dirty="0"/>
              <a:t>Kuvassa voi näkyä myös merkin nimi.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5" descr="Ilmastotietäjä-osaamismerkin kuva, pilviä ympyrän sisällä harmaalla pohjalla.">
            <a:extLst>
              <a:ext uri="{FF2B5EF4-FFF2-40B4-BE49-F238E27FC236}">
                <a16:creationId xmlns:a16="http://schemas.microsoft.com/office/drawing/2014/main" id="{20E26409-CECA-2B4B-AFB8-07E984D9E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8253045" y="2226861"/>
            <a:ext cx="3425947" cy="35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85B7A-4F32-3DC5-25B1-02717379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Canvan käyttö kuvan luomisessa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B07C41-15DE-45ED-6602-ADF3A05F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Osaamismerkin kuvan tekeminen, yksi vaihtoehto:</a:t>
            </a:r>
            <a:endParaRPr lang="fi-FI" sz="2400" dirty="0"/>
          </a:p>
          <a:p>
            <a:pPr lvl="1"/>
            <a:r>
              <a:rPr lang="fi-FI" sz="2000" dirty="0">
                <a:ea typeface="+mn-lt"/>
                <a:cs typeface="+mn-lt"/>
              </a:rPr>
              <a:t>Siirry </a:t>
            </a:r>
            <a:r>
              <a:rPr lang="fi-FI" sz="2000" dirty="0">
                <a:ea typeface="+mn-lt"/>
                <a:cs typeface="+mn-lt"/>
                <a:hlinkClick r:id="rId2"/>
              </a:rPr>
              <a:t>Canvan sivustolle.</a:t>
            </a:r>
            <a:endParaRPr lang="fi-FI" sz="2000" dirty="0"/>
          </a:p>
          <a:p>
            <a:pPr lvl="1"/>
            <a:r>
              <a:rPr lang="fi-FI" sz="2000" dirty="0">
                <a:ea typeface="+mn-lt"/>
                <a:cs typeface="+mn-lt"/>
              </a:rPr>
              <a:t>Paina oikeasta ylänurkasta “Rekisteröidy”.  </a:t>
            </a:r>
            <a:endParaRPr lang="fi-FI" sz="2000" dirty="0"/>
          </a:p>
          <a:p>
            <a:pPr lvl="1"/>
            <a:r>
              <a:rPr lang="fi-FI" sz="2000" dirty="0">
                <a:ea typeface="+mn-lt"/>
                <a:cs typeface="+mn-lt"/>
              </a:rPr>
              <a:t>Valitse tapa, jolla haluat luoda käyttäjätunnuksesi </a:t>
            </a:r>
            <a:r>
              <a:rPr lang="fi-FI" sz="2000" dirty="0" err="1">
                <a:ea typeface="+mn-lt"/>
                <a:cs typeface="+mn-lt"/>
              </a:rPr>
              <a:t>Canvaan</a:t>
            </a:r>
            <a:r>
              <a:rPr lang="fi-FI" sz="2000" dirty="0">
                <a:ea typeface="+mn-lt"/>
                <a:cs typeface="+mn-lt"/>
              </a:rPr>
              <a:t>. </a:t>
            </a:r>
            <a:endParaRPr lang="fi-FI" sz="2000" dirty="0"/>
          </a:p>
          <a:p>
            <a:pPr lvl="1"/>
            <a:r>
              <a:rPr lang="fi-FI" sz="2000" dirty="0">
                <a:ea typeface="+mn-lt"/>
                <a:cs typeface="+mn-lt"/>
              </a:rPr>
              <a:t>Muista vahvistaa käyttäjätunnuksesi antamastasi sähköpostista!  </a:t>
            </a:r>
            <a:endParaRPr lang="fi-FI" sz="2000" dirty="0"/>
          </a:p>
          <a:p>
            <a:r>
              <a:rPr lang="fi-FI" sz="2400" dirty="0"/>
              <a:t>Valitse "</a:t>
            </a:r>
            <a:r>
              <a:rPr lang="fi-FI" sz="2400" dirty="0" err="1"/>
              <a:t>Create</a:t>
            </a:r>
            <a:r>
              <a:rPr lang="fi-FI" sz="2400" dirty="0"/>
              <a:t> a design". Helppo tapa aloittaa kuvan luominen on valita muokattavaksi kuvaksi "Logo”.</a:t>
            </a:r>
          </a:p>
          <a:p>
            <a:r>
              <a:rPr lang="fi-FI" sz="2400" dirty="0"/>
              <a:t>Mikäli käytät </a:t>
            </a:r>
            <a:r>
              <a:rPr lang="fi-FI" sz="2400" dirty="0" err="1"/>
              <a:t>Canvassa</a:t>
            </a:r>
            <a:r>
              <a:rPr lang="fi-FI" sz="2400" dirty="0"/>
              <a:t> ilmaisversiota, muista valita kuvaasi ilman kruunutunnusta olevia elementtejä.</a:t>
            </a:r>
          </a:p>
          <a:p>
            <a:r>
              <a:rPr lang="fi-FI" sz="2400" dirty="0"/>
              <a:t>Kun saat kuvan valmiiksi, valitse "</a:t>
            </a:r>
            <a:r>
              <a:rPr lang="fi-FI" sz="2400" dirty="0" err="1"/>
              <a:t>Share</a:t>
            </a:r>
            <a:r>
              <a:rPr lang="fi-FI" sz="2400" dirty="0"/>
              <a:t>" ja sieltä "</a:t>
            </a:r>
            <a:r>
              <a:rPr lang="fi-FI" sz="2400" dirty="0" err="1"/>
              <a:t>Download</a:t>
            </a:r>
            <a:r>
              <a:rPr lang="fi-FI" sz="2400" dirty="0"/>
              <a:t>" ja lataa näin kuva omalle koneellesi.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93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B9383C-711C-85C5-8950-6C3FF2CD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Merkin luominen Open </a:t>
            </a:r>
            <a:r>
              <a:rPr lang="fi-FI" err="1">
                <a:ea typeface="+mj-lt"/>
                <a:cs typeface="+mj-lt"/>
              </a:rPr>
              <a:t>Badge</a:t>
            </a:r>
            <a:r>
              <a:rPr lang="fi-FI">
                <a:ea typeface="+mj-lt"/>
                <a:cs typeface="+mj-lt"/>
              </a:rPr>
              <a:t> Passportissa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3412D2-6283-C24C-7E2A-DA35BB64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299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3200" dirty="0">
                <a:ea typeface="+mn-lt"/>
                <a:cs typeface="+mn-lt"/>
              </a:rPr>
              <a:t>Kirjaudu tunnuksellasi Open </a:t>
            </a:r>
            <a:r>
              <a:rPr lang="fi-FI" sz="3200" dirty="0" err="1">
                <a:ea typeface="+mn-lt"/>
                <a:cs typeface="+mn-lt"/>
              </a:rPr>
              <a:t>Badge</a:t>
            </a:r>
            <a:r>
              <a:rPr lang="fi-FI" sz="3200" dirty="0">
                <a:ea typeface="+mn-lt"/>
                <a:cs typeface="+mn-lt"/>
              </a:rPr>
              <a:t> Passportiin.</a:t>
            </a:r>
            <a:endParaRPr lang="fi-FI" sz="3200" dirty="0"/>
          </a:p>
          <a:p>
            <a:r>
              <a:rPr lang="fi-FI" sz="3200" dirty="0">
                <a:ea typeface="+mn-lt"/>
                <a:cs typeface="+mn-lt"/>
              </a:rPr>
              <a:t>Mene kohtaan ”Merkit”.</a:t>
            </a:r>
            <a:endParaRPr lang="fi-FI" sz="3200" dirty="0"/>
          </a:p>
          <a:p>
            <a:r>
              <a:rPr lang="fi-FI" sz="3200" dirty="0">
                <a:ea typeface="+mn-lt"/>
                <a:cs typeface="+mn-lt"/>
              </a:rPr>
              <a:t>Valitse ”Myönnä merkkejä”.</a:t>
            </a:r>
            <a:endParaRPr lang="fi-FI" sz="3200" dirty="0"/>
          </a:p>
          <a:p>
            <a:r>
              <a:rPr lang="fi-FI" sz="3200" dirty="0">
                <a:ea typeface="+mn-lt"/>
                <a:cs typeface="+mn-lt"/>
              </a:rPr>
              <a:t>Luo merkki ohjeiden mukaan.</a:t>
            </a:r>
            <a:endParaRPr lang="fi-FI" sz="3200" dirty="0"/>
          </a:p>
          <a:p>
            <a:endParaRPr lang="fi-FI" dirty="0"/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Huomioi, että kun olet lopullisesti hyväksynyt merkin, sen muokkaaminen luo aina automaattisesti uuden version merkistä. Suositteluja kannattaa siis hakea vasta siinä vaiheessa, kun merkki on viimeistelty.</a:t>
            </a:r>
            <a:endParaRPr lang="fi-FI" sz="2400" dirty="0"/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Valitse merkillesi näkyvyydeksi julkinen, mikäli haluat jakaa merkin linkkiä esimerkiksi työhakemuksessasi. 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Merkkien tekeminen itse ei ole tällä hetkellä mahdollista sovelluksen kautta, mutta onnistuu mobiililaitteella selaimen kautta.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88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DBA838B-828A-740C-59AB-4CC465B3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Työpajan sisältö ja 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F90057-87A7-BE8F-7899-8A2676D49C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/>
              <a:t>Sisältö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Johdanto: Mitä on osaaminen ja mistä sitä saa?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Tehtävä: Oman osaamisen tunnistaminen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Tehtävä: Oman osaamismerkin valmistus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Yhteenveto: Oman osaamisen hyödyntäminen ja jatkokehittäminen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400" b="1" dirty="0"/>
              <a:t>Tavoitteet</a:t>
            </a:r>
          </a:p>
          <a:p>
            <a:pPr>
              <a:defRPr/>
            </a:pPr>
            <a:r>
              <a:rPr lang="fi-FI" sz="2400" dirty="0"/>
              <a:t>Työpajan aikana opit tunnistamaan, hyödyntämään ja kehittämään omaa osaamistasi osaamismerkkien avulla.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1F8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0783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B62ED-D8B9-CD8D-2C4C-CE7AE146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21"/>
            <a:ext cx="10515600" cy="1325563"/>
          </a:xfrm>
        </p:spPr>
        <p:txBody>
          <a:bodyPr/>
          <a:lstStyle/>
          <a:p>
            <a:r>
              <a:rPr lang="fi-FI" dirty="0"/>
              <a:t>Esimerkki osaamismerkin sisällöstä</a:t>
            </a:r>
          </a:p>
        </p:txBody>
      </p:sp>
      <p:pic>
        <p:nvPicPr>
          <p:cNvPr id="4" name="Kuva 4" descr="Kuvakaappaus Open Badge Passport -palvelun näkymästä. Näkymän otsikkona on Kasvintunnistaja, otsikon vasemmalla puolella on osaamismerkin kuva. Otsikon alla seuraava teksti:&#10;Myöntäjä: Sanna Saarimaa&#10;Myönnetty: 29.9.2022&#10;Saaja: Sanna Saarimaa&#10;Merkin suorittaja tunnistaa yleisimmät kotimaiset kasvilajit.&#10;Kriteerit:&#10;Merkin suorittaja osaa nimetä yleisimmät kotimaiset kasvilajit, tunnistaa kasvien myrkyllisyyden, käyttää hyötykasveja monipuolisesti.">
            <a:extLst>
              <a:ext uri="{FF2B5EF4-FFF2-40B4-BE49-F238E27FC236}">
                <a16:creationId xmlns:a16="http://schemas.microsoft.com/office/drawing/2014/main" id="{60A9D776-99A8-813F-53C2-775D3B8C2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759" y="1085892"/>
            <a:ext cx="8596922" cy="5581487"/>
          </a:xfrm>
        </p:spPr>
      </p:pic>
    </p:spTree>
    <p:extLst>
      <p:ext uri="{BB962C8B-B14F-4D97-AF65-F5344CB8AC3E}">
        <p14:creationId xmlns:p14="http://schemas.microsoft.com/office/powerpoint/2010/main" val="318581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ituskuvassa kolme nuorta ihmistä kasvot kameraan päin katsovat ja osoittelevat kannettavan tietokoneen näyttöä.">
            <a:extLst>
              <a:ext uri="{FF2B5EF4-FFF2-40B4-BE49-F238E27FC236}">
                <a16:creationId xmlns:a16="http://schemas.microsoft.com/office/drawing/2014/main" id="{F1A0863E-B3F4-7052-39F4-D5351688D2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B27334-93BF-7B43-8F14-DF0AADE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4. Yhteenveto: </a:t>
            </a:r>
            <a:br>
              <a:rPr lang="fi-FI" dirty="0"/>
            </a:br>
            <a:r>
              <a:rPr lang="fi-FI" dirty="0"/>
              <a:t>Oman osaamisen hyödyntäminen ja jatkokehittäminen</a:t>
            </a:r>
          </a:p>
        </p:txBody>
      </p:sp>
    </p:spTree>
    <p:extLst>
      <p:ext uri="{BB962C8B-B14F-4D97-AF65-F5344CB8AC3E}">
        <p14:creationId xmlns:p14="http://schemas.microsoft.com/office/powerpoint/2010/main" val="36571225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47F68-B6B2-8E72-FA38-2F2408C0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C2811-8999-7444-78EC-FD43D3593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53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Miten voisit hyödyntää itse tehtyjä selfie-osaamismerkkejä? </a:t>
            </a:r>
          </a:p>
          <a:p>
            <a:r>
              <a:rPr lang="fi-FI" dirty="0"/>
              <a:t>Tuleeko mieleen erityisiä mahdollisuuksia ja etuja? </a:t>
            </a:r>
          </a:p>
          <a:p>
            <a:r>
              <a:rPr lang="fi-FI" dirty="0"/>
              <a:t>Entä esteitä ja haasteita?</a:t>
            </a:r>
          </a:p>
          <a:p>
            <a:pPr marL="0" indent="0">
              <a:buNone/>
            </a:pPr>
            <a:r>
              <a:rPr lang="fi-FI" dirty="0"/>
              <a:t>Keskustelkaa yhdessä ja hahmotelkaa suunnitelmaa osaamismerkin hyödyntämistä varten!</a:t>
            </a:r>
          </a:p>
          <a:p>
            <a:pPr marL="0" indent="0">
              <a:buNone/>
            </a:pPr>
            <a:r>
              <a:rPr lang="fi-FI" dirty="0"/>
              <a:t>Tavoitteena on, että keskustelun jälkeen jokaisella olisi jokin konkreettinen idea siitä, miten osaamismerkkiä voisi hyödyntää!</a:t>
            </a:r>
          </a:p>
          <a:p>
            <a:pPr marL="0" indent="0">
              <a:buNone/>
            </a:pPr>
            <a:r>
              <a:rPr lang="fi-FI" b="1" dirty="0"/>
              <a:t>Työpajan jälkeen omalla ajalla:</a:t>
            </a:r>
            <a:r>
              <a:rPr lang="fi-FI" dirty="0"/>
              <a:t> </a:t>
            </a:r>
          </a:p>
          <a:p>
            <a:r>
              <a:rPr lang="fi-FI" dirty="0"/>
              <a:t>Suosittelijoiden lisääminen merkkiin</a:t>
            </a:r>
          </a:p>
          <a:p>
            <a:r>
              <a:rPr lang="fi-FI" dirty="0"/>
              <a:t>Osaamisen todentaminen (projektit, tehtävät, joissa ollut mukana)               – tällaisilla voi vielä täydentää omaa osaamismerkkiä!</a:t>
            </a:r>
          </a:p>
        </p:txBody>
      </p:sp>
    </p:spTree>
    <p:extLst>
      <p:ext uri="{BB962C8B-B14F-4D97-AF65-F5344CB8AC3E}">
        <p14:creationId xmlns:p14="http://schemas.microsoft.com/office/powerpoint/2010/main" val="306158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ituskuvassa kolme kättä koskettaa toisiaan ilmassa, taustalla hymyilevän nuoren naisen kasvot.">
            <a:extLst>
              <a:ext uri="{FF2B5EF4-FFF2-40B4-BE49-F238E27FC236}">
                <a16:creationId xmlns:a16="http://schemas.microsoft.com/office/drawing/2014/main" id="{9FEBF6AE-C96B-5524-C08B-F5746BE36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B27334-93BF-7B43-8F14-DF0AADE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Johdanto: </a:t>
            </a:r>
            <a:br>
              <a:rPr lang="fi-FI" dirty="0"/>
            </a:br>
            <a:r>
              <a:rPr lang="fi-FI" dirty="0"/>
              <a:t>Mitä on osaaminen?</a:t>
            </a:r>
          </a:p>
        </p:txBody>
      </p:sp>
    </p:spTree>
    <p:extLst>
      <p:ext uri="{BB962C8B-B14F-4D97-AF65-F5344CB8AC3E}">
        <p14:creationId xmlns:p14="http://schemas.microsoft.com/office/powerpoint/2010/main" val="37021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5E661-D15F-0896-C5FA-BD6355DB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Mitä on osaaminen?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ADF46A-D17F-F95A-BA23-2EFC1B33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491449"/>
            <a:ext cx="10902808" cy="48915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dirty="0"/>
              <a:t>Osaamista on jokaisella mutta mitä se tarkoittaa? Osaaminen voi sisältää kaikkia seuraavia asioita: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Osaaminen on siis kokonaisuus, joka voi sisältää monia eri tietoja ja taitoja. Mieti vaikkapa ruuanlaittoa osaamisena – se vaatii aika paljon erilaisia taitoja ja tietoja. </a:t>
            </a:r>
          </a:p>
          <a:p>
            <a:r>
              <a:rPr lang="fi-FI" sz="2400" dirty="0"/>
              <a:t>Oman osaamisen tunnistaminen ja sanoittaminen on tärkeää: Mitä minä osaan? Miten kerron osaamisestani muille?</a:t>
            </a:r>
          </a:p>
          <a:p>
            <a:r>
              <a:rPr lang="fi-FI" sz="2400" dirty="0"/>
              <a:t>Tässä työpajassa tehdään Osaamismerkki, joka auttaa sanoittamaan ja  näyttämään osaamista.</a:t>
            </a:r>
          </a:p>
        </p:txBody>
      </p:sp>
      <p:graphicFrame>
        <p:nvGraphicFramePr>
          <p:cNvPr id="10" name="Diagram 9" descr="Tiedot + Taidot + Asenne + Ymmärrys + Kokemus. Sanat vaaleanpunaisissa ympyröissä, siniset plus-merkit väleissä.">
            <a:extLst>
              <a:ext uri="{FF2B5EF4-FFF2-40B4-BE49-F238E27FC236}">
                <a16:creationId xmlns:a16="http://schemas.microsoft.com/office/drawing/2014/main" id="{9A281885-7B5F-9AD7-AD26-E58B0AE44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917641"/>
              </p:ext>
            </p:extLst>
          </p:nvPr>
        </p:nvGraphicFramePr>
        <p:xfrm>
          <a:off x="381086" y="1697235"/>
          <a:ext cx="11552295" cy="2860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91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DE984F7-82A5-00DF-D160-9BDB8F7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432" cy="1325563"/>
          </a:xfrm>
        </p:spPr>
        <p:txBody>
          <a:bodyPr/>
          <a:lstStyle/>
          <a:p>
            <a:r>
              <a:rPr lang="fi-FI" sz="3600" dirty="0"/>
              <a:t>Mistä osaamista kertyy? </a:t>
            </a:r>
            <a:endParaRPr lang="fi-FI" dirty="0">
              <a:solidFill>
                <a:srgbClr val="20816F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EC92C9-4070-1BE4-D34C-D9B2EE8F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56"/>
            <a:ext cx="689564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/>
              <a:t>Tietoja ja taitoja kertyy esimerkiksi seuraavista paikoista: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Oppilaitoksista</a:t>
            </a:r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Tekemällä tai puhumalla </a:t>
            </a:r>
            <a:r>
              <a:rPr lang="fi-FI" dirty="0"/>
              <a:t>ystävien</a:t>
            </a:r>
            <a:r>
              <a:rPr lang="fi-FI" sz="2800" dirty="0"/>
              <a:t> kanssa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Sosiaalisen median keskustelufoorumeilta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YouTubesta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Muu sosiaalinen media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Lukemalla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Järjestötoiminnasta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Harrastustoiminnasta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3" name="Kuvan paikkamerkki 2" descr="Kuvituskuvassa kolme nuorta nauravaa ihmistä pöydän ääressä. Pöydällä kirjoja, papereita ja tietokone.">
            <a:extLst>
              <a:ext uri="{FF2B5EF4-FFF2-40B4-BE49-F238E27FC236}">
                <a16:creationId xmlns:a16="http://schemas.microsoft.com/office/drawing/2014/main" id="{61C0F3FF-48EB-2FBA-8E10-A425C5D1A9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848" y="1825625"/>
            <a:ext cx="4172920" cy="4176796"/>
          </a:xfrm>
        </p:spPr>
      </p:pic>
    </p:spTree>
    <p:extLst>
      <p:ext uri="{BB962C8B-B14F-4D97-AF65-F5344CB8AC3E}">
        <p14:creationId xmlns:p14="http://schemas.microsoft.com/office/powerpoint/2010/main" val="255845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DE984F7-82A5-00DF-D160-9BDB8F7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432" cy="1325563"/>
          </a:xfrm>
        </p:spPr>
        <p:txBody>
          <a:bodyPr/>
          <a:lstStyle/>
          <a:p>
            <a:r>
              <a:rPr lang="fi-FI" dirty="0"/>
              <a:t>M</a:t>
            </a:r>
            <a:r>
              <a:rPr lang="fi-FI" sz="3600" dirty="0"/>
              <a:t>itä nuoret kokevat oppineensa harrastus- ja järjestötoiminnassa? </a:t>
            </a:r>
            <a:endParaRPr lang="fi-FI" dirty="0">
              <a:solidFill>
                <a:srgbClr val="20816F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EC92C9-4070-1BE4-D34C-D9B2EE8F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5648" cy="4351338"/>
          </a:xfrm>
        </p:spPr>
        <p:txBody>
          <a:bodyPr>
            <a:normAutofit/>
          </a:bodyPr>
          <a:lstStyle/>
          <a:p>
            <a:r>
              <a:rPr lang="fi-FI" sz="2800" dirty="0"/>
              <a:t>Vuorovaikutustaitoja</a:t>
            </a:r>
          </a:p>
          <a:p>
            <a:r>
              <a:rPr lang="fi-FI" sz="2800" dirty="0"/>
              <a:t>Esiintymistaitoja</a:t>
            </a:r>
          </a:p>
          <a:p>
            <a:r>
              <a:rPr lang="fi-FI" sz="2800" dirty="0"/>
              <a:t>Ongelmanratkaisua</a:t>
            </a:r>
          </a:p>
          <a:p>
            <a:r>
              <a:rPr lang="fi-FI" sz="2800" dirty="0"/>
              <a:t>Oman toiminnan johtamista ja suunnittelua</a:t>
            </a:r>
          </a:p>
          <a:p>
            <a:r>
              <a:rPr lang="fi-FI" sz="2800" dirty="0"/>
              <a:t>Itsetuntemusta</a:t>
            </a:r>
          </a:p>
          <a:p>
            <a:r>
              <a:rPr lang="fi-FI" sz="2800" dirty="0"/>
              <a:t>Työelämävalmiuksia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(Tiedot: TAT Nuorten tulevaisuusraportti 2021)</a:t>
            </a:r>
            <a:endParaRPr lang="fi-FI" sz="2800" dirty="0"/>
          </a:p>
        </p:txBody>
      </p:sp>
      <p:pic>
        <p:nvPicPr>
          <p:cNvPr id="3" name="Kuvan paikkamerkki 2" descr="Kuvituskuvassa nuori nainen istuu sängyllä ja katselee matkapuhelinta.">
            <a:extLst>
              <a:ext uri="{FF2B5EF4-FFF2-40B4-BE49-F238E27FC236}">
                <a16:creationId xmlns:a16="http://schemas.microsoft.com/office/drawing/2014/main" id="{61C0F3FF-48EB-2FBA-8E10-A425C5D1A9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848" y="1825625"/>
            <a:ext cx="4172920" cy="4176796"/>
          </a:xfrm>
        </p:spPr>
      </p:pic>
    </p:spTree>
    <p:extLst>
      <p:ext uri="{BB962C8B-B14F-4D97-AF65-F5344CB8AC3E}">
        <p14:creationId xmlns:p14="http://schemas.microsoft.com/office/powerpoint/2010/main" val="381265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84374-9DD7-B467-A727-156DD226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Miksi myös koulun ulkopuolella opittua kannattaa tunnistaa ja esitellä?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37017-B4DB-E61F-06CC-DDA1F4CB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/>
              <a:t>Harrastuksissa ja vapaa-ajalla voi oppia paljon tärkeitä tietoja ja taitoja, joista on hyötyä elämässä (esim. työnhaussa), mutta joita ei välttämättä tule opittua koulussa. </a:t>
            </a:r>
          </a:p>
          <a:p>
            <a:r>
              <a:rPr lang="fi-FI" sz="2000" dirty="0"/>
              <a:t>Osaaminen on arvokasta riippumatta siitä, mistä se on hankittu – kunhan oman osaamisen pystyy perustelemaan ja osoittamaan. </a:t>
            </a:r>
          </a:p>
          <a:p>
            <a:r>
              <a:rPr lang="fi-FI" sz="2000" dirty="0"/>
              <a:t>Kouluissa annetaan yhä enemmän arvoa myös muualta hankitulle osaamiselle. Tällaisesta muualla hankitusta osaamisesta voi saada esimerkiksi opintosuorituksia tai pisteitä pääsykokeissa. </a:t>
            </a:r>
          </a:p>
          <a:p>
            <a:r>
              <a:rPr lang="fi-FI" sz="2000" dirty="0"/>
              <a:t>Harrastuksissa ja vapaa-ajalla opittu kertoo usein ihmisestä: mitä hän arvostaa, millaisessa ympäristössä ja millaisten ihmisten kanssa hän viihtyy, mitä hän tekee vapaasta tahdostaan? </a:t>
            </a:r>
          </a:p>
          <a:p>
            <a:r>
              <a:rPr lang="fi-FI" sz="2000" dirty="0"/>
              <a:t>Harrastusten kautta tapahtuvan oppimisen seuraaminen on myös yksinkertaisesti hauskaa ja kiinnostavaa – se auttaa sinua ymmärtämään paremmin, mitkä asiat sinua kiinnostavat, missä olet hyvä ja mikä on juuri sinusta hyvä tapa oppia uutta. </a:t>
            </a:r>
          </a:p>
        </p:txBody>
      </p:sp>
    </p:spTree>
    <p:extLst>
      <p:ext uri="{BB962C8B-B14F-4D97-AF65-F5344CB8AC3E}">
        <p14:creationId xmlns:p14="http://schemas.microsoft.com/office/powerpoint/2010/main" val="27695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0F8AADC-1A0E-7045-BE2E-3D6590EB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Miksi osaamismerkkejä kannattaa hyödyntää osaamisen tunnistamisessa?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712049-5CE6-3248-BE07-4E98DE77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fi-FI" sz="2300" b="1" dirty="0"/>
              <a:t>Nuoret: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300" dirty="0"/>
              <a:t>Oman osaamisen ja omien vahvuuksien tunnistaminen ja esittäminen visuaalisesti ja kattavasti.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300" dirty="0"/>
              <a:t>Oman järjestö- ja harrastustoiminnassa opitun hyödyntäminen esimerkiksi työnhaussa ja opinnoissa – osaaminen on helppo esittää osaamismerkin avulla!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2300" dirty="0"/>
              <a:t>Omien kiinnostuksen kohteiden ja vaihtoehtojen kartoittaminen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E6EA1-B101-4036-B2BC-256DAF14A46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72202" y="1825625"/>
            <a:ext cx="5363306" cy="44862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2300" b="1" dirty="0"/>
              <a:t>Järjestöjen edustajat: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300" dirty="0"/>
              <a:t>Järjestö- ja harrastustoiminnassa opitun tunnistaminen ja tunnustaminen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300" dirty="0"/>
              <a:t>Järjestön toiminnan kehittäminen oppimisen ja nuorten itsetunnon vahvistamisen näkökulmista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300" dirty="0"/>
              <a:t>Yhteistyö oppilaitosten ja työelämän kanssa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300" dirty="0"/>
              <a:t>Harrastus- ja järjestystoiminnan merkityksellisyyden ja vaikuttavuuden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135087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05538-B877-6D46-83DF-451F4CD7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Mikä on osaamismerkki?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52ADA8-D729-814C-8766-39F6D0D9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Digitaalinen, visuaalinen tapa tunnustaa ja näyttää osaamista.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Kuin todistus, mutta voi sisältää paljon enemmän informaatiota.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Saatua osaamismerkkiä voi täydentää haluamillaan todisteilla liitetiedostoina.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Merkki visualisoi ja konkretisoi osaamista ja kulkee helposti mukana.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/>
              <a:t>Merkkejä voivat myöntää oppilaitokset, järjestöt tai yritykset – mutta niitä voi tehdä myös itse itselleen, kuten tässä työpajassa tehdään. </a:t>
            </a:r>
          </a:p>
        </p:txBody>
      </p:sp>
      <p:pic>
        <p:nvPicPr>
          <p:cNvPr id="4" name="Picture 3" descr="Esimerkkikuvat viidestä osaamismerkistä: Ongelmanratkaisija, Työhyvinvointikortti, Tietoturvapassi, Tekijänoikeustaituri ja Suomen partiolaiset. ">
            <a:extLst>
              <a:ext uri="{FF2B5EF4-FFF2-40B4-BE49-F238E27FC236}">
                <a16:creationId xmlns:a16="http://schemas.microsoft.com/office/drawing/2014/main" id="{519D6790-ECD2-89C3-105E-8EFE7919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623" y="4614627"/>
            <a:ext cx="6444753" cy="1562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0915B-9746-E4E7-8041-CD0C72468C81}"/>
              </a:ext>
            </a:extLst>
          </p:cNvPr>
          <p:cNvSpPr txBox="1"/>
          <p:nvPr/>
        </p:nvSpPr>
        <p:spPr>
          <a:xfrm>
            <a:off x="2873623" y="6104194"/>
            <a:ext cx="479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Kuvalähde: </a:t>
            </a:r>
            <a:r>
              <a:rPr lang="fi-FI" sz="1200" dirty="0" err="1"/>
              <a:t>Tieke</a:t>
            </a:r>
            <a:r>
              <a:rPr lang="fi-FI" sz="1200" dirty="0"/>
              <a:t>, Miksi osaamismerkit? -sivusto</a:t>
            </a:r>
          </a:p>
        </p:txBody>
      </p:sp>
    </p:spTree>
    <p:extLst>
      <p:ext uri="{BB962C8B-B14F-4D97-AF65-F5344CB8AC3E}">
        <p14:creationId xmlns:p14="http://schemas.microsoft.com/office/powerpoint/2010/main" val="298622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8">
      <a:dk1>
        <a:srgbClr val="000000"/>
      </a:dk1>
      <a:lt1>
        <a:srgbClr val="FFFFFF"/>
      </a:lt1>
      <a:dk2>
        <a:srgbClr val="676969"/>
      </a:dk2>
      <a:lt2>
        <a:srgbClr val="F4F4F4"/>
      </a:lt2>
      <a:accent1>
        <a:srgbClr val="2CB29A"/>
      </a:accent1>
      <a:accent2>
        <a:srgbClr val="B5DA9F"/>
      </a:accent2>
      <a:accent3>
        <a:srgbClr val="DBEF03"/>
      </a:accent3>
      <a:accent4>
        <a:srgbClr val="67C1DB"/>
      </a:accent4>
      <a:accent5>
        <a:srgbClr val="A78DC1"/>
      </a:accent5>
      <a:accent6>
        <a:srgbClr val="FE8D66"/>
      </a:accent6>
      <a:hlink>
        <a:srgbClr val="20816F"/>
      </a:hlink>
      <a:folHlink>
        <a:srgbClr val="2081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e5cfb3ad-ccda-43b2-a18e-2d1000c8cc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C24DF7F2791FB43B932B066C18845E1" ma:contentTypeVersion="15" ma:contentTypeDescription="Luo uusi asiakirja." ma:contentTypeScope="" ma:versionID="2bdfd730f7b6418de1d68d83fbaf4dc4">
  <xsd:schema xmlns:xsd="http://www.w3.org/2001/XMLSchema" xmlns:xs="http://www.w3.org/2001/XMLSchema" xmlns:p="http://schemas.microsoft.com/office/2006/metadata/properties" xmlns:ns2="e5cfb3ad-ccda-43b2-a18e-2d1000c8ccb0" xmlns:ns3="484c8c59-755d-4516-b8d2-1621b38262b4" targetNamespace="http://schemas.microsoft.com/office/2006/metadata/properties" ma:root="true" ma:fieldsID="863e271d389ada3bd47a0a3d5c8dfb82" ns2:_="" ns3:_="">
    <xsd:import namespace="e5cfb3ad-ccda-43b2-a18e-2d1000c8ccb0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b3ad-ccda-43b2-a18e-2d1000c8c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15780f3-81b2-4b48-a80c-af1c904f8f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ab5ac2f-2f83-48db-8c83-5d4d523f8ba6}" ma:internalName="TaxCatchAll" ma:showField="CatchAllData" ma:web="bb137ca7-35e8-4c00-8258-2c4408c8b6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5966F-A79F-49B1-B41A-28DE50AFB850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484c8c59-755d-4516-b8d2-1621b38262b4"/>
    <ds:schemaRef ds:uri="e5cfb3ad-ccda-43b2-a18e-2d1000c8cc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6F3F97-1E85-4929-B412-78B37FAE3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fb3ad-ccda-43b2-a18e-2d1000c8ccb0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4E177-C216-4CBB-BF6D-77E872458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13958</TotalTime>
  <Words>1306</Words>
  <Application>Microsoft Office PowerPoint</Application>
  <PresentationFormat>Laajakuva</PresentationFormat>
  <Paragraphs>168</Paragraphs>
  <Slides>22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Assistant</vt:lpstr>
      <vt:lpstr>Calibri</vt:lpstr>
      <vt:lpstr>Corbel</vt:lpstr>
      <vt:lpstr>Office-teema</vt:lpstr>
      <vt:lpstr>Omannäköinen osaamismerkki -työpaja</vt:lpstr>
      <vt:lpstr>Työpajan sisältö ja tavoitteet</vt:lpstr>
      <vt:lpstr>1. Johdanto:  Mitä on osaaminen?</vt:lpstr>
      <vt:lpstr>Mitä on osaaminen?</vt:lpstr>
      <vt:lpstr>Mistä osaamista kertyy? </vt:lpstr>
      <vt:lpstr>Mitä nuoret kokevat oppineensa harrastus- ja järjestötoiminnassa? </vt:lpstr>
      <vt:lpstr>Miksi myös koulun ulkopuolella opittua kannattaa tunnistaa ja esitellä? </vt:lpstr>
      <vt:lpstr>Miksi osaamismerkkejä kannattaa hyödyntää osaamisen tunnistamisessa?</vt:lpstr>
      <vt:lpstr>Mikä on osaamismerkki?</vt:lpstr>
      <vt:lpstr>Osaamismerkin osat – mitä kaikkea tietoa omannäköinen osaamismerkki voi sisältää?</vt:lpstr>
      <vt:lpstr>2. Tehtävä:  Oman osaamisen tunnistaminen</vt:lpstr>
      <vt:lpstr>Nyt pääsette kartoittamaan omaa osaamistanne!</vt:lpstr>
      <vt:lpstr>3. Tehtävä:  Oman osaamismerkin valmistaminen</vt:lpstr>
      <vt:lpstr>Nyt tehdään omannäköinen osaamismerkki – mikä se on?</vt:lpstr>
      <vt:lpstr>Valmistautuminen osaamismerkin tekemiseen</vt:lpstr>
      <vt:lpstr>Tunnusten luonti Open Badge Passportiin</vt:lpstr>
      <vt:lpstr>Kuva osaamismerkkiä varten</vt:lpstr>
      <vt:lpstr>Canvan käyttö kuvan luomisessa</vt:lpstr>
      <vt:lpstr>Merkin luominen Open Badge Passportissa</vt:lpstr>
      <vt:lpstr>Esimerkki osaamismerkin sisällöstä</vt:lpstr>
      <vt:lpstr>4. Yhteenveto:  Oman osaamisen hyödyntäminen ja jatkokehittäminen</vt:lpstr>
      <vt:lpstr>Yhteenveto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Vilna Orrenmaa</dc:creator>
  <cp:lastModifiedBy>Elisa Rasinkangas</cp:lastModifiedBy>
  <cp:revision>10</cp:revision>
  <dcterms:created xsi:type="dcterms:W3CDTF">2023-08-23T07:34:37Z</dcterms:created>
  <dcterms:modified xsi:type="dcterms:W3CDTF">2024-12-19T12:39:34Z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0x0101004C24DF7F2791FB43B932B066C18845E1</vt:lpwstr>
  </property>
  <property fmtid="{D5CDD505-2E9C-101B-9397-08002B2CF9AE}" pid="3" name="MediaServiceImageTags">
    <vt:lpwstr/>
  </property>
</Properties>
</file>